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6858000" cx="9144000"/>
  <p:notesSz cx="6881800" cy="9296400"/>
  <p:embeddedFontLst>
    <p:embeddedFont>
      <p:font typeface="Open Sans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98" roundtripDataSignature="AMtx7mjoWgSEAQ+kl/UmboQbDlBeaakB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16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OpenSans-bold.fntdata"/><Relationship Id="rId94" Type="http://schemas.openxmlformats.org/officeDocument/2006/relationships/font" Target="fonts/OpenSans-regular.fntdata"/><Relationship Id="rId97" Type="http://schemas.openxmlformats.org/officeDocument/2006/relationships/font" Target="fonts/OpenSans-boldItalic.fntdata"/><Relationship Id="rId96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cs.ucr.edu/~neal/2004/cs141/?ShortestPathsByDijkstras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ouseful.info/2010/09/13/first-pass-quick-look-at-the-uk-mps-twitter-network/" TargetMode="External"/><Relationship Id="rId3" Type="http://schemas.openxmlformats.org/officeDocument/2006/relationships/hyperlink" Target="http://scienceoftheinvisible.blogspot.com/2008/05/network-arithmetic.html" TargetMode="External"/><Relationship Id="rId4" Type="http://schemas.openxmlformats.org/officeDocument/2006/relationships/hyperlink" Target="http://www.cmth.bnl.gov/~maslov/citerank/HowItWorks.php" TargetMode="External"/><Relationship Id="rId5" Type="http://schemas.openxmlformats.org/officeDocument/2006/relationships/hyperlink" Target="http://www.public.asu.edu/~majansse/pubs/papernetwork2.jpg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-personal.umich.edu/~mejn/networks/" TargetMode="External"/><Relationship Id="rId3" Type="http://schemas.openxmlformats.org/officeDocument/2006/relationships/hyperlink" Target="http://www.soc.washington.edu/users/stovel/Chains.pdf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ews.bbc.co.uk/local/devon/hi/people_and_places/newsid_8738000/8738850.stm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1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theory (more on topology, Poincare conjecture)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Network theory (less abstract, nodes and edges have meanings, hence, often optimization problems arise)</a:t>
            </a:r>
            <a:endParaRPr/>
          </a:p>
        </p:txBody>
      </p:sp>
      <p:sp>
        <p:nvSpPr>
          <p:cNvPr id="129" name="Google Shape;129;p2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2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2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Ashok’s “who did you take a class with last semester”?</a:t>
            </a:r>
            <a:endParaRPr/>
          </a:p>
        </p:txBody>
      </p:sp>
      <p:sp>
        <p:nvSpPr>
          <p:cNvPr id="324" name="Google Shape;324;p23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24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 is important for social network analysis as a pair can have more than one relations. </a:t>
            </a:r>
            <a:endParaRPr/>
          </a:p>
        </p:txBody>
      </p:sp>
      <p:sp>
        <p:nvSpPr>
          <p:cNvPr id="343" name="Google Shape;343;p25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Image: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http://www.cs.ucr.edu/~neal/2004/cs141/?ShortestPathsByDijkstras</a:t>
            </a:r>
            <a:endParaRPr/>
          </a:p>
        </p:txBody>
      </p:sp>
      <p:sp>
        <p:nvSpPr>
          <p:cNvPr id="354" name="Google Shape;354;p26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2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dfdc2c878_0_32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ddfdc2c878_0_32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ddfdc2c878_0_32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2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2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3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3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3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3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Random walks can be used to estimate the size of the web.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Twitter uses it to recommend friends.</a:t>
            </a:r>
            <a:endParaRPr/>
          </a:p>
        </p:txBody>
      </p:sp>
      <p:sp>
        <p:nvSpPr>
          <p:cNvPr id="417" name="Google Shape;417;p33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3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cannot go from v5 to v1</a:t>
            </a:r>
            <a:endParaRPr/>
          </a:p>
        </p:txBody>
      </p:sp>
      <p:sp>
        <p:nvSpPr>
          <p:cNvPr id="432" name="Google Shape;432;p36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3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3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Twitter Network: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http://blog.ouseful.info/2010/09/13/first-pass-quick-look-at-the-uk-mps-twitter-network/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http://scienceoftheinvisible.blogspot.com/2008/05/network-arithmetic.html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Citation Network: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http://www.cmth.bnl.gov/~maslov/citerank/HowItWorks.php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http://www.public.asu.edu/~majansse/pubs/papernetwork2.jpg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3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Radius is done at user level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with shortest longest path to any other user.</a:t>
            </a:r>
            <a:endParaRPr/>
          </a:p>
        </p:txBody>
      </p:sp>
      <p:sp>
        <p:nvSpPr>
          <p:cNvPr id="460" name="Google Shape;460;p40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4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4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4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4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Source: D. Easley and J. Kleinberg. Networks, Crowds, and Markets: Reasoning about a Highly Connected World. Cambridge University Press, 2010.</a:t>
            </a:r>
            <a:endParaRPr/>
          </a:p>
        </p:txBody>
      </p:sp>
      <p:sp>
        <p:nvSpPr>
          <p:cNvPr id="491" name="Google Shape;491;p44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4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4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motifs</a:t>
            </a:r>
            <a:endParaRPr/>
          </a:p>
        </p:txBody>
      </p:sp>
      <p:sp>
        <p:nvSpPr>
          <p:cNvPr id="518" name="Google Shape;518;p4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p4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dfdc2c878_0_0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dfdc2c878_0_0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ddfdc2c878_0_0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4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5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5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5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Connection to weak ties</a:t>
            </a:r>
            <a:endParaRPr/>
          </a:p>
        </p:txBody>
      </p:sp>
      <p:sp>
        <p:nvSpPr>
          <p:cNvPr id="558" name="Google Shape;558;p53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5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Self loop discussion</a:t>
            </a:r>
            <a:endParaRPr/>
          </a:p>
        </p:txBody>
      </p:sp>
      <p:sp>
        <p:nvSpPr>
          <p:cNvPr id="578" name="Google Shape;578;p55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5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57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5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p5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6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p6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ddfdc2c878_0_42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ddfdc2c878_0_42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ddfdc2c878_0_42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7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7ab5bd6ea_2_5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117ab5bd6ea_2_5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7ab5bd6ea_2_6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g117ab5bd6ea_2_6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7ab5bd6ea_2_7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117ab5bd6ea_2_7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7ab5bd6ea_2_7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117ab5bd6ea_2_7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7ab5bd6ea_2_8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g117ab5bd6ea_2_8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7ab5bd6ea_2_8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117ab5bd6ea_2_8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7ab5bd6ea_2_9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117ab5bd6ea_2_9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n – 1 is the maximum degree a node can have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2|E| = the total number of degrees, </a:t>
            </a:r>
            <a:endParaRPr/>
          </a:p>
        </p:txBody>
      </p:sp>
      <p:sp>
        <p:nvSpPr>
          <p:cNvPr id="684" name="Google Shape;684;g117ab5bd6ea_2_95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7ab5bd6ea_2_11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g117ab5bd6ea_2_11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r>
              <a:rPr lang="en-US"/>
              <a:t>http://en.wikipedia.org/wiki/Social_network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r>
              <a:rPr lang="en-US"/>
              <a:t>Network science studies the laws and patterns of different networks in one context.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7ab5bd6ea_2_25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117ab5bd6ea_2_25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7ab5bd6ea_2_30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g117ab5bd6ea_2_30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17ab5bd6ea_2_31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g117ab5bd6ea_2_31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7ab5bd6ea_2_39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g117ab5bd6ea_2_39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7ab5bd6ea_2_40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117ab5bd6ea_2_40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7ab5bd6ea_2_430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g117ab5bd6ea_2_430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p6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8" name="Google Shape;808;p6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5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65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</a:rPr>
              <a:t>@inproceedings{anagnostopoulos2008influence, title={Influence and correlation in social networks}, author={Anagnostopoulos, A. and Kumar, R. and Mahdian, M.}, booktitle={Proceeding of the 14th ACM SIGKDD international conference on Knowledge discovery and data mining}, pages={7--15}, year={2008}, organization={ACM} }</a:t>
            </a:r>
            <a:endParaRPr/>
          </a:p>
        </p:txBody>
      </p:sp>
      <p:sp>
        <p:nvSpPr>
          <p:cNvPr id="815" name="Google Shape;815;p65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6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p66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http://www-personal.umich.edu/~mejn/networks/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James Moody, Race, school integration, and friendship segregation in America, </a:t>
            </a:r>
            <a:r>
              <a:rPr i="1" lang="en-US"/>
              <a:t>American Journal of Sociology</a:t>
            </a:r>
            <a:r>
              <a:rPr lang="en-US"/>
              <a:t> </a:t>
            </a:r>
            <a:r>
              <a:rPr b="1" lang="en-US"/>
              <a:t>107</a:t>
            </a:r>
            <a:r>
              <a:rPr lang="en-US"/>
              <a:t>, 679-716 (2001): Yellow = girls, Green = boys, Red = sexually active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High school dating: Data drawn from Peter S. Bearman, James Moody, and Katherine Stovel,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Chains of affection: The structure of adolescent romantic and sexual networks</a:t>
            </a:r>
            <a:r>
              <a:rPr lang="en-US"/>
              <a:t>, </a:t>
            </a:r>
            <a:r>
              <a:rPr i="1" lang="en-US"/>
              <a:t>American Journal of Sociology</a:t>
            </a:r>
            <a:r>
              <a:rPr lang="en-US"/>
              <a:t> </a:t>
            </a:r>
            <a:r>
              <a:rPr b="1" lang="en-US"/>
              <a:t>110</a:t>
            </a:r>
            <a:r>
              <a:rPr lang="en-US"/>
              <a:t>, 44-91 (2004) image was made by M Newman</a:t>
            </a:r>
            <a:endParaRPr/>
          </a:p>
        </p:txBody>
      </p:sp>
      <p:sp>
        <p:nvSpPr>
          <p:cNvPr id="179" name="Google Shape;179;p7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7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0" name="Google Shape;830;p67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8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p68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http://news.bbc.co.uk/local/devon/hi/people_and_places/newsid_8738000/8738850.stm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9" name="Google Shape;839;p68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6" name="Google Shape;846;p6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1400e8929b_0_4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g11400e8929b_0_4:notes"/>
          <p:cNvSpPr/>
          <p:nvPr>
            <p:ph idx="2" type="sldImg"/>
          </p:nvPr>
        </p:nvSpPr>
        <p:spPr>
          <a:xfrm>
            <a:off x="1117600" y="696913"/>
            <a:ext cx="4646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1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1" name="Google Shape;861;p71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2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8" name="Google Shape;868;p72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3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2" name="Google Shape;882;p73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4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74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d_i is degree for v_i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any edge coming out of node i randomly, the probability of it hitting node j is d_j/2m.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get d_i trials since node i has d_i links.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Multiply by the delta to get the probability of them being of the same type. </a:t>
            </a:r>
            <a:endParaRPr/>
          </a:p>
        </p:txBody>
      </p:sp>
      <p:sp>
        <p:nvSpPr>
          <p:cNvPr id="889" name="Google Shape;889;p74:notes"/>
          <p:cNvSpPr txBox="1"/>
          <p:nvPr>
            <p:ph idx="12" type="sldNum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ain Title Slide" showMasterSp="0">
  <p:cSld name="1_Main Title Slid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6"/>
          <p:cNvSpPr txBox="1"/>
          <p:nvPr>
            <p:ph type="title"/>
          </p:nvPr>
        </p:nvSpPr>
        <p:spPr>
          <a:xfrm>
            <a:off x="0" y="3048000"/>
            <a:ext cx="9144000" cy="1143000"/>
          </a:xfrm>
          <a:prstGeom prst="rect">
            <a:avLst/>
          </a:prstGeom>
          <a:gradFill>
            <a:gsLst>
              <a:gs pos="0">
                <a:srgbClr val="383838"/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1" i="0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76"/>
          <p:cNvSpPr txBox="1"/>
          <p:nvPr>
            <p:ph idx="1" type="body"/>
          </p:nvPr>
        </p:nvSpPr>
        <p:spPr>
          <a:xfrm>
            <a:off x="1524000" y="990600"/>
            <a:ext cx="6096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Google Shape;18;p76"/>
          <p:cNvSpPr txBox="1"/>
          <p:nvPr>
            <p:ph idx="2" type="body"/>
          </p:nvPr>
        </p:nvSpPr>
        <p:spPr>
          <a:xfrm>
            <a:off x="1905000" y="4495800"/>
            <a:ext cx="5486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Questio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5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" name="Google Shape;55;p85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6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" name="Google Shape;58;p86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Summary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7ab5bd6ea_2_1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g117ab5bd6ea_2_19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>
  <p:cSld name="1_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7ab5bd6ea_2_14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  <a:defRPr b="1" i="0" sz="3600" u="none" cap="none" strike="noStrike">
                <a:solidFill>
                  <a:srgbClr val="39393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77" name="Google Shape;77;g117ab5bd6ea_2_14"/>
          <p:cNvCxnSpPr/>
          <p:nvPr/>
        </p:nvCxnSpPr>
        <p:spPr>
          <a:xfrm>
            <a:off x="0" y="8382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78" name="Google Shape;78;g117ab5bd6ea_2_14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  <a:defRPr b="1" i="0" sz="4400" u="none" cap="none" strike="noStrike">
                <a:solidFill>
                  <a:srgbClr val="39393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g117ab5bd6ea_2_14"/>
          <p:cNvSpPr/>
          <p:nvPr/>
        </p:nvSpPr>
        <p:spPr>
          <a:xfrm>
            <a:off x="0" y="533400"/>
            <a:ext cx="91440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ain Title Slide" showMasterSp="0">
  <p:cSld name="1_Main Title Slide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7ab5bd6ea_2_10"/>
          <p:cNvSpPr txBox="1"/>
          <p:nvPr>
            <p:ph type="title"/>
          </p:nvPr>
        </p:nvSpPr>
        <p:spPr>
          <a:xfrm>
            <a:off x="0" y="3048000"/>
            <a:ext cx="9144000" cy="1143000"/>
          </a:xfrm>
          <a:prstGeom prst="rect">
            <a:avLst/>
          </a:prstGeom>
          <a:gradFill>
            <a:gsLst>
              <a:gs pos="0">
                <a:srgbClr val="383838"/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1" i="0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117ab5bd6ea_2_10"/>
          <p:cNvSpPr txBox="1"/>
          <p:nvPr>
            <p:ph idx="1" type="body"/>
          </p:nvPr>
        </p:nvSpPr>
        <p:spPr>
          <a:xfrm>
            <a:off x="1524000" y="990600"/>
            <a:ext cx="6096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3" name="Google Shape;83;g117ab5bd6ea_2_10"/>
          <p:cNvSpPr txBox="1"/>
          <p:nvPr>
            <p:ph idx="2" type="body"/>
          </p:nvPr>
        </p:nvSpPr>
        <p:spPr>
          <a:xfrm>
            <a:off x="1905000" y="4495800"/>
            <a:ext cx="5486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 No footer">
  <p:cSld name="Content- No foot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7ab5bd6ea_2_22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6" name="Google Shape;86;g117ab5bd6ea_2_22"/>
          <p:cNvSpPr/>
          <p:nvPr/>
        </p:nvSpPr>
        <p:spPr>
          <a:xfrm>
            <a:off x="0" y="6477000"/>
            <a:ext cx="9144000" cy="39243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g117ab5bd6ea_2_22"/>
          <p:cNvSpPr txBox="1"/>
          <p:nvPr/>
        </p:nvSpPr>
        <p:spPr>
          <a:xfrm>
            <a:off x="8610600" y="6583680"/>
            <a:ext cx="533400" cy="27432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g117ab5bd6ea_2_2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 2 Columns">
  <p:cSld name="Content- 2 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7ab5bd6ea_2_27"/>
          <p:cNvSpPr txBox="1"/>
          <p:nvPr>
            <p:ph idx="1" type="body"/>
          </p:nvPr>
        </p:nvSpPr>
        <p:spPr>
          <a:xfrm>
            <a:off x="457200" y="914400"/>
            <a:ext cx="403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1" name="Google Shape;91;g117ab5bd6ea_2_27"/>
          <p:cNvSpPr txBox="1"/>
          <p:nvPr>
            <p:ph idx="2" type="body"/>
          </p:nvPr>
        </p:nvSpPr>
        <p:spPr>
          <a:xfrm>
            <a:off x="4648200" y="914400"/>
            <a:ext cx="403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2" name="Google Shape;92;g117ab5bd6ea_2_2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">
  <p:cSld name="Quad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7ab5bd6ea_2_31"/>
          <p:cNvSpPr txBox="1"/>
          <p:nvPr>
            <p:ph idx="1" type="body"/>
          </p:nvPr>
        </p:nvSpPr>
        <p:spPr>
          <a:xfrm>
            <a:off x="152400" y="914400"/>
            <a:ext cx="4343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" name="Google Shape;95;g117ab5bd6ea_2_31"/>
          <p:cNvSpPr txBox="1"/>
          <p:nvPr>
            <p:ph idx="2" type="body"/>
          </p:nvPr>
        </p:nvSpPr>
        <p:spPr>
          <a:xfrm>
            <a:off x="4648200" y="914400"/>
            <a:ext cx="4267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g117ab5bd6ea_2_31"/>
          <p:cNvSpPr txBox="1"/>
          <p:nvPr>
            <p:ph idx="3" type="body"/>
          </p:nvPr>
        </p:nvSpPr>
        <p:spPr>
          <a:xfrm>
            <a:off x="4648200" y="3886200"/>
            <a:ext cx="4267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97" name="Google Shape;97;g117ab5bd6ea_2_31"/>
          <p:cNvCxnSpPr/>
          <p:nvPr/>
        </p:nvCxnSpPr>
        <p:spPr>
          <a:xfrm>
            <a:off x="137160" y="3784948"/>
            <a:ext cx="877824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g117ab5bd6ea_2_31"/>
          <p:cNvCxnSpPr/>
          <p:nvPr/>
        </p:nvCxnSpPr>
        <p:spPr>
          <a:xfrm flipH="1" rot="-5400000">
            <a:off x="1783079" y="3703320"/>
            <a:ext cx="5577840" cy="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g117ab5bd6ea_2_31"/>
          <p:cNvSpPr txBox="1"/>
          <p:nvPr>
            <p:ph idx="4" type="body"/>
          </p:nvPr>
        </p:nvSpPr>
        <p:spPr>
          <a:xfrm>
            <a:off x="152400" y="3886200"/>
            <a:ext cx="43434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0" name="Google Shape;100;g117ab5bd6ea_2_3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Week">
  <p:cSld name="Next Wee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7ab5bd6ea_2_39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g117ab5bd6ea_2_39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Next Week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7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" name="Google Shape;21;p77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  <a:defRPr b="1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ful Links">
  <p:cSld name="Useful Link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7ab5bd6ea_2_42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6" name="Google Shape;106;g117ab5bd6ea_2_42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Useful Links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s">
  <p:cSld name="Reference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7ab5bd6ea_2_45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9" name="Google Shape;109;g117ab5bd6ea_2_45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References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Questio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7ab5bd6ea_2_48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2" name="Google Shape;112;g117ab5bd6ea_2_48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7ab5bd6ea_2_51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5" name="Google Shape;115;g117ab5bd6ea_2_51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Summary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7ab5bd6ea_2_5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g117ab5bd6ea_2_5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>
  <p:cSld name="1_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8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  <a:defRPr b="1" i="0" sz="3600" u="none" cap="none" strike="noStrike">
                <a:solidFill>
                  <a:srgbClr val="39393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24" name="Google Shape;24;p78"/>
          <p:cNvCxnSpPr/>
          <p:nvPr/>
        </p:nvCxnSpPr>
        <p:spPr>
          <a:xfrm>
            <a:off x="0" y="83820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25" name="Google Shape;25;p78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  <a:defRPr b="1" i="0" sz="4400" u="none" cap="none" strike="noStrike">
                <a:solidFill>
                  <a:srgbClr val="39393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78"/>
          <p:cNvSpPr/>
          <p:nvPr/>
        </p:nvSpPr>
        <p:spPr>
          <a:xfrm>
            <a:off x="0" y="533400"/>
            <a:ext cx="91440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 No footer">
  <p:cSld name="Content- No foo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9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9" name="Google Shape;29;p79"/>
          <p:cNvSpPr/>
          <p:nvPr/>
        </p:nvSpPr>
        <p:spPr>
          <a:xfrm>
            <a:off x="0" y="6477000"/>
            <a:ext cx="9144000" cy="392434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0;p79"/>
          <p:cNvSpPr txBox="1"/>
          <p:nvPr/>
        </p:nvSpPr>
        <p:spPr>
          <a:xfrm>
            <a:off x="8610600" y="6583680"/>
            <a:ext cx="533400" cy="27432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1;p7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 2 Columns">
  <p:cSld name="Content- 2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0"/>
          <p:cNvSpPr txBox="1"/>
          <p:nvPr>
            <p:ph idx="1" type="body"/>
          </p:nvPr>
        </p:nvSpPr>
        <p:spPr>
          <a:xfrm>
            <a:off x="457200" y="914400"/>
            <a:ext cx="403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4" name="Google Shape;34;p80"/>
          <p:cNvSpPr txBox="1"/>
          <p:nvPr>
            <p:ph idx="2" type="body"/>
          </p:nvPr>
        </p:nvSpPr>
        <p:spPr>
          <a:xfrm>
            <a:off x="4648200" y="914400"/>
            <a:ext cx="403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8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">
  <p:cSld name="Quad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1"/>
          <p:cNvSpPr txBox="1"/>
          <p:nvPr>
            <p:ph idx="1" type="body"/>
          </p:nvPr>
        </p:nvSpPr>
        <p:spPr>
          <a:xfrm>
            <a:off x="152400" y="914400"/>
            <a:ext cx="4343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8" name="Google Shape;38;p81"/>
          <p:cNvSpPr txBox="1"/>
          <p:nvPr>
            <p:ph idx="2" type="body"/>
          </p:nvPr>
        </p:nvSpPr>
        <p:spPr>
          <a:xfrm>
            <a:off x="4648200" y="914400"/>
            <a:ext cx="4267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9" name="Google Shape;39;p81"/>
          <p:cNvSpPr txBox="1"/>
          <p:nvPr>
            <p:ph idx="3" type="body"/>
          </p:nvPr>
        </p:nvSpPr>
        <p:spPr>
          <a:xfrm>
            <a:off x="4648200" y="3886200"/>
            <a:ext cx="4267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40" name="Google Shape;40;p81"/>
          <p:cNvCxnSpPr/>
          <p:nvPr/>
        </p:nvCxnSpPr>
        <p:spPr>
          <a:xfrm>
            <a:off x="137160" y="3784948"/>
            <a:ext cx="877824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81"/>
          <p:cNvCxnSpPr/>
          <p:nvPr/>
        </p:nvCxnSpPr>
        <p:spPr>
          <a:xfrm flipH="1" rot="-5400000">
            <a:off x="1783079" y="3703320"/>
            <a:ext cx="5577840" cy="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81"/>
          <p:cNvSpPr txBox="1"/>
          <p:nvPr>
            <p:ph idx="4" type="body"/>
          </p:nvPr>
        </p:nvSpPr>
        <p:spPr>
          <a:xfrm>
            <a:off x="152400" y="3886200"/>
            <a:ext cx="43434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" name="Google Shape;43;p8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Week">
  <p:cSld name="Next Wee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2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6" name="Google Shape;46;p82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Next Week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ful Links">
  <p:cSld name="Useful Link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3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9" name="Google Shape;49;p83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Useful Links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s">
  <p:cSld name="Reference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4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2" name="Google Shape;52;p84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References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5"/>
          <p:cNvSpPr txBox="1"/>
          <p:nvPr/>
        </p:nvSpPr>
        <p:spPr>
          <a:xfrm>
            <a:off x="8777235" y="6581001"/>
            <a:ext cx="3965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;p75"/>
          <p:cNvSpPr txBox="1"/>
          <p:nvPr/>
        </p:nvSpPr>
        <p:spPr>
          <a:xfrm>
            <a:off x="8763000" y="6567101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1" lang="en-US" sz="1200" u="none" cap="none" strike="noStrike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1" sz="1200" u="none" cap="none" strike="noStrike">
              <a:solidFill>
                <a:srgbClr val="4140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oogle Shape;12;p75"/>
          <p:cNvGrpSpPr/>
          <p:nvPr/>
        </p:nvGrpSpPr>
        <p:grpSpPr>
          <a:xfrm>
            <a:off x="0" y="6553199"/>
            <a:ext cx="8763001" cy="304801"/>
            <a:chOff x="0" y="6553200"/>
            <a:chExt cx="9144001" cy="304801"/>
          </a:xfrm>
        </p:grpSpPr>
        <p:sp>
          <p:nvSpPr>
            <p:cNvPr id="13" name="Google Shape;13;p75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  <a:solidFill>
              <a:srgbClr val="990000"/>
            </a:solidFill>
            <a:ln cap="flat" cmpd="sng" w="9525">
              <a:solidFill>
                <a:srgbClr val="4B4B4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" name="Google Shape;14;p75"/>
            <p:cNvSpPr txBox="1"/>
            <p:nvPr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eorgia"/>
                <a:buNone/>
              </a:pPr>
              <a:r>
                <a:rPr b="1" i="1" lang="en-US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Graph Essentials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7ab5bd6ea_2_0"/>
          <p:cNvSpPr txBox="1"/>
          <p:nvPr/>
        </p:nvSpPr>
        <p:spPr>
          <a:xfrm>
            <a:off x="8777235" y="6581001"/>
            <a:ext cx="3965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" name="Google Shape;64;g117ab5bd6ea_2_0"/>
          <p:cNvGrpSpPr/>
          <p:nvPr/>
        </p:nvGrpSpPr>
        <p:grpSpPr>
          <a:xfrm>
            <a:off x="0" y="6553200"/>
            <a:ext cx="8763001" cy="304801"/>
            <a:chOff x="0" y="6553200"/>
            <a:chExt cx="9144001" cy="304801"/>
          </a:xfrm>
        </p:grpSpPr>
        <p:sp>
          <p:nvSpPr>
            <p:cNvPr id="65" name="Google Shape;65;g117ab5bd6ea_2_0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  <a:gradFill>
              <a:gsLst>
                <a:gs pos="0">
                  <a:srgbClr val="383838"/>
                </a:gs>
                <a:gs pos="80000">
                  <a:srgbClr val="4A4A4A"/>
                </a:gs>
                <a:gs pos="100000">
                  <a:srgbClr val="4A4A4A"/>
                </a:gs>
              </a:gsLst>
              <a:lin ang="16200000" scaled="0"/>
            </a:gradFill>
            <a:ln cap="flat" cmpd="sng" w="9525">
              <a:solidFill>
                <a:srgbClr val="4B4B4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Media Mining</a:t>
              </a:r>
              <a:endParaRPr b="1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" name="Google Shape;66;g117ab5bd6ea_2_0"/>
            <p:cNvSpPr txBox="1"/>
            <p:nvPr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pen Sans"/>
                <a:buNone/>
              </a:pPr>
              <a:r>
                <a:rPr b="1" i="1" lang="en-US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Measures and Metrics</a:t>
              </a:r>
              <a:endParaRPr b="1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" name="Google Shape;67;g117ab5bd6ea_2_0"/>
          <p:cNvSpPr txBox="1"/>
          <p:nvPr/>
        </p:nvSpPr>
        <p:spPr>
          <a:xfrm>
            <a:off x="8763000" y="6567101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1" lang="en-US" sz="1200" u="none" cap="none" strike="noStrike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1" sz="1200" u="none" cap="none" strike="noStrike">
              <a:solidFill>
                <a:srgbClr val="41404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" name="Google Shape;68;g117ab5bd6ea_2_0"/>
          <p:cNvGrpSpPr/>
          <p:nvPr/>
        </p:nvGrpSpPr>
        <p:grpSpPr>
          <a:xfrm>
            <a:off x="0" y="6553200"/>
            <a:ext cx="8763001" cy="304801"/>
            <a:chOff x="0" y="6553200"/>
            <a:chExt cx="9144001" cy="304801"/>
          </a:xfrm>
        </p:grpSpPr>
        <p:sp>
          <p:nvSpPr>
            <p:cNvPr id="69" name="Google Shape;69;g117ab5bd6ea_2_0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  <a:gradFill>
              <a:gsLst>
                <a:gs pos="0">
                  <a:srgbClr val="383838"/>
                </a:gs>
                <a:gs pos="80000">
                  <a:srgbClr val="4A4A4A"/>
                </a:gs>
                <a:gs pos="100000">
                  <a:srgbClr val="4A4A4A"/>
                </a:gs>
              </a:gsLst>
              <a:lin ang="16200000" scaled="0"/>
            </a:gradFill>
            <a:ln cap="flat" cmpd="sng" w="9525">
              <a:solidFill>
                <a:srgbClr val="4B4B4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Media Mining</a:t>
              </a:r>
              <a:endParaRPr b="1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g117ab5bd6ea_2_0"/>
            <p:cNvSpPr txBox="1"/>
            <p:nvPr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pen Sans"/>
                <a:buNone/>
              </a:pPr>
              <a:r>
                <a:rPr b="1" i="1" lang="en-US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Network Measures</a:t>
              </a:r>
              <a:endParaRPr b="1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1" name="Google Shape;71;g117ab5bd6ea_2_0"/>
          <p:cNvSpPr/>
          <p:nvPr/>
        </p:nvSpPr>
        <p:spPr>
          <a:xfrm>
            <a:off x="2133600" y="6553200"/>
            <a:ext cx="66151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http://socialmediamining.info/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5" Type="http://schemas.openxmlformats.org/officeDocument/2006/relationships/image" Target="../media/image29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jp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7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7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5.png"/><Relationship Id="rId4" Type="http://schemas.openxmlformats.org/officeDocument/2006/relationships/image" Target="../media/image68.png"/><Relationship Id="rId5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jpg"/><Relationship Id="rId4" Type="http://schemas.openxmlformats.org/officeDocument/2006/relationships/image" Target="../media/image5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85.jpg"/><Relationship Id="rId5" Type="http://schemas.openxmlformats.org/officeDocument/2006/relationships/image" Target="../media/image51.png"/><Relationship Id="rId6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78.png"/><Relationship Id="rId5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61.jpg"/><Relationship Id="rId5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0.png"/><Relationship Id="rId4" Type="http://schemas.openxmlformats.org/officeDocument/2006/relationships/image" Target="../media/image89.jpg"/><Relationship Id="rId5" Type="http://schemas.openxmlformats.org/officeDocument/2006/relationships/image" Target="../media/image97.png"/><Relationship Id="rId6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Relationship Id="rId4" Type="http://schemas.openxmlformats.org/officeDocument/2006/relationships/image" Target="../media/image8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3.png"/><Relationship Id="rId4" Type="http://schemas.openxmlformats.org/officeDocument/2006/relationships/image" Target="../media/image81.png"/><Relationship Id="rId5" Type="http://schemas.openxmlformats.org/officeDocument/2006/relationships/image" Target="../media/image9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2.png"/><Relationship Id="rId4" Type="http://schemas.openxmlformats.org/officeDocument/2006/relationships/image" Target="../media/image84.png"/><Relationship Id="rId5" Type="http://schemas.openxmlformats.org/officeDocument/2006/relationships/image" Target="../media/image132.png"/><Relationship Id="rId6" Type="http://schemas.openxmlformats.org/officeDocument/2006/relationships/image" Target="../media/image8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jpg"/><Relationship Id="rId4" Type="http://schemas.openxmlformats.org/officeDocument/2006/relationships/image" Target="../media/image9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3.jpg"/><Relationship Id="rId4" Type="http://schemas.openxmlformats.org/officeDocument/2006/relationships/image" Target="../media/image8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4.png"/><Relationship Id="rId4" Type="http://schemas.openxmlformats.org/officeDocument/2006/relationships/image" Target="../media/image94.png"/><Relationship Id="rId5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3.png"/><Relationship Id="rId4" Type="http://schemas.openxmlformats.org/officeDocument/2006/relationships/image" Target="../media/image1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3.jpg"/><Relationship Id="rId4" Type="http://schemas.openxmlformats.org/officeDocument/2006/relationships/image" Target="../media/image9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8.png"/><Relationship Id="rId4" Type="http://schemas.openxmlformats.org/officeDocument/2006/relationships/image" Target="../media/image121.jpg"/><Relationship Id="rId5" Type="http://schemas.openxmlformats.org/officeDocument/2006/relationships/image" Target="../media/image131.png"/><Relationship Id="rId6" Type="http://schemas.openxmlformats.org/officeDocument/2006/relationships/image" Target="../media/image1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8.png"/><Relationship Id="rId4" Type="http://schemas.openxmlformats.org/officeDocument/2006/relationships/image" Target="../media/image10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4.png"/><Relationship Id="rId4" Type="http://schemas.openxmlformats.org/officeDocument/2006/relationships/image" Target="../media/image128.png"/><Relationship Id="rId5" Type="http://schemas.openxmlformats.org/officeDocument/2006/relationships/image" Target="../media/image10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7.png"/><Relationship Id="rId4" Type="http://schemas.openxmlformats.org/officeDocument/2006/relationships/image" Target="../media/image111.png"/><Relationship Id="rId5" Type="http://schemas.openxmlformats.org/officeDocument/2006/relationships/image" Target="../media/image115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1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5.png"/><Relationship Id="rId4" Type="http://schemas.openxmlformats.org/officeDocument/2006/relationships/image" Target="../media/image120.png"/><Relationship Id="rId5" Type="http://schemas.openxmlformats.org/officeDocument/2006/relationships/image" Target="../media/image110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Relationship Id="rId4" Type="http://schemas.openxmlformats.org/officeDocument/2006/relationships/image" Target="../media/image4.gif"/><Relationship Id="rId5" Type="http://schemas.openxmlformats.org/officeDocument/2006/relationships/image" Target="../media/image4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0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commons/9/9b/Social_Network_Analysis_Visualization.png" id="123" name="Google Shape;12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971800"/>
            <a:ext cx="4267200" cy="3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/>
          <p:nvPr>
            <p:ph type="title"/>
          </p:nvPr>
        </p:nvSpPr>
        <p:spPr>
          <a:xfrm>
            <a:off x="628650" y="1676400"/>
            <a:ext cx="7886700" cy="114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83838"/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/>
              <a:t>Graph Essentials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"/>
          <p:cNvSpPr txBox="1"/>
          <p:nvPr>
            <p:ph idx="1" type="body"/>
          </p:nvPr>
        </p:nvSpPr>
        <p:spPr>
          <a:xfrm>
            <a:off x="381000" y="457200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AI in Society: Bias and Fairness in Data, Networks and Algorithms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Nodes and Edges</a:t>
            </a:r>
            <a:endParaRPr/>
          </a:p>
        </p:txBody>
      </p:sp>
      <p:sp>
        <p:nvSpPr>
          <p:cNvPr id="198" name="Google Shape;198;p9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763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 network is a graph, or a collection of points connected by lines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Points are referred to as </a:t>
            </a:r>
            <a:r>
              <a:rPr b="1" lang="en-US"/>
              <a:t>nodes, actors, </a:t>
            </a:r>
            <a:r>
              <a:rPr lang="en-US"/>
              <a:t>or </a:t>
            </a:r>
            <a:r>
              <a:rPr b="1" lang="en-US"/>
              <a:t>vertices </a:t>
            </a:r>
            <a:r>
              <a:rPr lang="en-US"/>
              <a:t>(plural of </a:t>
            </a:r>
            <a:r>
              <a:rPr b="1" lang="en-US"/>
              <a:t>vertex</a:t>
            </a:r>
            <a:r>
              <a:rPr lang="en-US"/>
              <a:t>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Connections are referred to as </a:t>
            </a:r>
            <a:r>
              <a:rPr b="1" lang="en-US"/>
              <a:t>edges</a:t>
            </a:r>
            <a:r>
              <a:rPr lang="en-US"/>
              <a:t> or </a:t>
            </a:r>
            <a:r>
              <a:rPr b="1" lang="en-US"/>
              <a:t>ties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99" name="Google Shape;199;p9"/>
          <p:cNvGrpSpPr/>
          <p:nvPr/>
        </p:nvGrpSpPr>
        <p:grpSpPr>
          <a:xfrm>
            <a:off x="936724" y="3887316"/>
            <a:ext cx="7232864" cy="2309857"/>
            <a:chOff x="1447800" y="4249968"/>
            <a:chExt cx="7232864" cy="2309857"/>
          </a:xfrm>
        </p:grpSpPr>
        <p:pic>
          <p:nvPicPr>
            <p:cNvPr id="200" name="Google Shape;20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81548" y="4249968"/>
              <a:ext cx="3447852" cy="23098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1" name="Google Shape;201;p9"/>
            <p:cNvGrpSpPr/>
            <p:nvPr/>
          </p:nvGrpSpPr>
          <p:grpSpPr>
            <a:xfrm>
              <a:off x="6629389" y="5319542"/>
              <a:ext cx="2051275" cy="834166"/>
              <a:chOff x="6629389" y="5319542"/>
              <a:chExt cx="2051275" cy="834166"/>
            </a:xfrm>
          </p:grpSpPr>
          <p:sp>
            <p:nvSpPr>
              <p:cNvPr id="202" name="Google Shape;202;p9"/>
              <p:cNvSpPr txBox="1"/>
              <p:nvPr/>
            </p:nvSpPr>
            <p:spPr>
              <a:xfrm>
                <a:off x="7763089" y="5319542"/>
                <a:ext cx="9175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Node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3" name="Google Shape;203;p9"/>
              <p:cNvCxnSpPr>
                <a:stCxn id="202" idx="1"/>
              </p:cNvCxnSpPr>
              <p:nvPr/>
            </p:nvCxnSpPr>
            <p:spPr>
              <a:xfrm flipH="1">
                <a:off x="6629389" y="5504208"/>
                <a:ext cx="1133700" cy="649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ADADAD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grpSp>
          <p:nvGrpSpPr>
            <p:cNvPr id="204" name="Google Shape;204;p9"/>
            <p:cNvGrpSpPr/>
            <p:nvPr/>
          </p:nvGrpSpPr>
          <p:grpSpPr>
            <a:xfrm>
              <a:off x="1447800" y="5076274"/>
              <a:ext cx="2438275" cy="797266"/>
              <a:chOff x="1447800" y="5076274"/>
              <a:chExt cx="2438275" cy="797266"/>
            </a:xfrm>
          </p:grpSpPr>
          <p:sp>
            <p:nvSpPr>
              <p:cNvPr id="205" name="Google Shape;205;p9"/>
              <p:cNvSpPr txBox="1"/>
              <p:nvPr/>
            </p:nvSpPr>
            <p:spPr>
              <a:xfrm>
                <a:off x="1447800" y="5504208"/>
                <a:ext cx="9175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Edge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6" name="Google Shape;206;p9"/>
              <p:cNvCxnSpPr>
                <a:stCxn id="205" idx="3"/>
              </p:cNvCxnSpPr>
              <p:nvPr/>
            </p:nvCxnSpPr>
            <p:spPr>
              <a:xfrm flipH="1" rot="10800000">
                <a:off x="2365375" y="5076274"/>
                <a:ext cx="1520700" cy="612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ADADAD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Nodes or Actors</a:t>
            </a:r>
            <a:endParaRPr/>
          </a:p>
        </p:txBody>
      </p:sp>
      <p:sp>
        <p:nvSpPr>
          <p:cNvPr id="213" name="Google Shape;213;p10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a friendship social graph, nodes are people and any pair of people connected denotes the friendship between them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Depending on the context, these are called nodes, or actors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a web graph, “</a:t>
            </a:r>
            <a:r>
              <a:rPr i="1" lang="en-US"/>
              <a:t>nodes</a:t>
            </a:r>
            <a:r>
              <a:rPr lang="en-US"/>
              <a:t>” represent sites and the connection between nodes indicates web-links between them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a social setting, these nodes are called actors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size of the graph is</a:t>
            </a:r>
            <a:endParaRPr b="1"/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5181600"/>
            <a:ext cx="4339810" cy="50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5884021"/>
            <a:ext cx="1213714" cy="37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Edges</a:t>
            </a:r>
            <a:endParaRPr/>
          </a:p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Edges connect nodes and are also known as </a:t>
            </a:r>
            <a:r>
              <a:rPr b="1" lang="en-US"/>
              <a:t>ties</a:t>
            </a:r>
            <a:r>
              <a:rPr lang="en-US"/>
              <a:t> or </a:t>
            </a:r>
            <a:r>
              <a:rPr b="1" lang="en-US"/>
              <a:t>relationships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a social setting, where nodes represent social entities such as people, edges indicate internode relationships and are therefore known as relationships or (social) ties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Number is edges (size of the edge-set) is denoted as</a:t>
            </a:r>
            <a:endParaRPr b="1"/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0952" y="4419600"/>
            <a:ext cx="4422095" cy="50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5867400"/>
            <a:ext cx="1332571" cy="37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Directed Edges and Directed Graphs</a:t>
            </a:r>
            <a:endParaRPr/>
          </a:p>
        </p:txBody>
      </p:sp>
      <p:sp>
        <p:nvSpPr>
          <p:cNvPr id="229" name="Google Shape;229;p12"/>
          <p:cNvSpPr txBox="1"/>
          <p:nvPr>
            <p:ph idx="1" type="body"/>
          </p:nvPr>
        </p:nvSpPr>
        <p:spPr>
          <a:xfrm>
            <a:off x="457200" y="1066800"/>
            <a:ext cx="85344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Edges can have directions. A directed edge is sometimes called an </a:t>
            </a:r>
            <a:r>
              <a:rPr lang="en-US">
                <a:solidFill>
                  <a:srgbClr val="FF0000"/>
                </a:solidFill>
              </a:rPr>
              <a:t>arc</a:t>
            </a:r>
            <a:endParaRPr/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Edges are represented using their end-points             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undirected graphs both representations are the same</a:t>
            </a:r>
            <a:endParaRPr/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981200"/>
            <a:ext cx="6316327" cy="271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400" y="5082571"/>
            <a:ext cx="864000" cy="25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Neighborhood and Degree (In-degree, out-degree)</a:t>
            </a:r>
            <a:endParaRPr/>
          </a:p>
        </p:txBody>
      </p:sp>
      <p:sp>
        <p:nvSpPr>
          <p:cNvPr id="237" name="Google Shape;237;p13"/>
          <p:cNvSpPr txBox="1"/>
          <p:nvPr>
            <p:ph idx="1" type="body"/>
          </p:nvPr>
        </p:nvSpPr>
        <p:spPr>
          <a:xfrm>
            <a:off x="440724" y="1066800"/>
            <a:ext cx="8703276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5" l="-1018" r="-1892" t="-16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724" y="5883111"/>
            <a:ext cx="566737" cy="48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916" y="5231376"/>
            <a:ext cx="442210" cy="517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Degree and Degree Distribution</a:t>
            </a:r>
            <a:endParaRPr/>
          </a:p>
        </p:txBody>
      </p:sp>
      <p:sp>
        <p:nvSpPr>
          <p:cNvPr id="245" name="Google Shape;245;p14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Theorem 1. </a:t>
            </a:r>
            <a:r>
              <a:rPr lang="en-US"/>
              <a:t>The summation of degrees in an undirected graph is twice the number of edges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Lemma 1. </a:t>
            </a:r>
            <a:r>
              <a:rPr lang="en-US"/>
              <a:t>The number of nodes with odd degree is even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Lemma 2. </a:t>
            </a:r>
            <a:r>
              <a:rPr lang="en-US"/>
              <a:t>In any directed graph, the summation of in-degrees is equal to the summation of out-degrees,</a:t>
            </a:r>
            <a:endParaRPr/>
          </a:p>
        </p:txBody>
      </p:sp>
      <p:pic>
        <p:nvPicPr>
          <p:cNvPr id="246" name="Google Shape;2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5571172"/>
            <a:ext cx="2083635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7381" y="2514600"/>
            <a:ext cx="1469237" cy="69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Degree Distribution</a:t>
            </a:r>
            <a:endParaRPr/>
          </a:p>
        </p:txBody>
      </p:sp>
      <p:sp>
        <p:nvSpPr>
          <p:cNvPr id="253" name="Google Shape;253;p15"/>
          <p:cNvSpPr txBox="1"/>
          <p:nvPr>
            <p:ph idx="1" type="body"/>
          </p:nvPr>
        </p:nvSpPr>
        <p:spPr>
          <a:xfrm>
            <a:off x="457200" y="1066800"/>
            <a:ext cx="8534400" cy="1596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When dealing with very large graphs, how nodes’ degrees are distributed is an important concept to analyze and is called </a:t>
            </a:r>
            <a:r>
              <a:rPr b="1" i="1" lang="en-US"/>
              <a:t>Degree Distribution</a:t>
            </a:r>
            <a:endParaRPr/>
          </a:p>
        </p:txBody>
      </p:sp>
      <p:pic>
        <p:nvPicPr>
          <p:cNvPr id="254" name="Google Shape;2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501609"/>
            <a:ext cx="1706667" cy="5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5450253"/>
            <a:ext cx="2718476" cy="572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15"/>
          <p:cNvGrpSpPr/>
          <p:nvPr/>
        </p:nvGrpSpPr>
        <p:grpSpPr>
          <a:xfrm>
            <a:off x="457200" y="4161507"/>
            <a:ext cx="4343400" cy="2362200"/>
            <a:chOff x="609291" y="5486400"/>
            <a:chExt cx="4343400" cy="2362200"/>
          </a:xfrm>
        </p:grpSpPr>
        <p:pic>
          <p:nvPicPr>
            <p:cNvPr id="257" name="Google Shape;257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291" y="5638800"/>
              <a:ext cx="347733" cy="21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15"/>
            <p:cNvSpPr txBox="1"/>
            <p:nvPr/>
          </p:nvSpPr>
          <p:spPr>
            <a:xfrm>
              <a:off x="944667" y="5486400"/>
              <a:ext cx="4008024" cy="2362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-3038" r="0" t="-283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15"/>
          <p:cNvGrpSpPr/>
          <p:nvPr/>
        </p:nvGrpSpPr>
        <p:grpSpPr>
          <a:xfrm>
            <a:off x="4451703" y="3655170"/>
            <a:ext cx="4311297" cy="2742337"/>
            <a:chOff x="4343400" y="3582263"/>
            <a:chExt cx="4311297" cy="2742337"/>
          </a:xfrm>
        </p:grpSpPr>
        <p:sp>
          <p:nvSpPr>
            <p:cNvPr id="260" name="Google Shape;260;p15"/>
            <p:cNvSpPr/>
            <p:nvPr/>
          </p:nvSpPr>
          <p:spPr>
            <a:xfrm>
              <a:off x="4343400" y="3582263"/>
              <a:ext cx="4311297" cy="2742337"/>
            </a:xfrm>
            <a:prstGeom prst="rect">
              <a:avLst/>
            </a:prstGeom>
            <a:gradFill>
              <a:gsLst>
                <a:gs pos="0">
                  <a:srgbClr val="EFEFEF"/>
                </a:gs>
                <a:gs pos="35000">
                  <a:srgbClr val="F3F3F3"/>
                </a:gs>
                <a:gs pos="100000">
                  <a:srgbClr val="FAFAFA"/>
                </a:gs>
              </a:gsLst>
              <a:lin ang="16200000" scaled="0"/>
            </a:gradFill>
            <a:ln cap="flat" cmpd="sng" w="9525">
              <a:solidFill>
                <a:srgbClr val="D7D7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61" name="Google Shape;261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33458" y="3679955"/>
              <a:ext cx="2331180" cy="19266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2" name="Google Shape;26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24400" y="5835776"/>
            <a:ext cx="3931429" cy="37485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5"/>
          <p:cNvSpPr/>
          <p:nvPr/>
        </p:nvSpPr>
        <p:spPr>
          <a:xfrm>
            <a:off x="5303486" y="2609104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(Degree sequence)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832" y="2891685"/>
            <a:ext cx="4964571" cy="50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Degree Distribution Plot</a:t>
            </a:r>
            <a:endParaRPr/>
          </a:p>
        </p:txBody>
      </p:sp>
      <p:sp>
        <p:nvSpPr>
          <p:cNvPr id="270" name="Google Shape;270;p16"/>
          <p:cNvSpPr txBox="1"/>
          <p:nvPr>
            <p:ph idx="1" type="body"/>
          </p:nvPr>
        </p:nvSpPr>
        <p:spPr>
          <a:xfrm>
            <a:off x="457200" y="1066800"/>
            <a:ext cx="8375982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54" r="0" t="-11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71" name="Google Shape;27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8184" y="3059048"/>
            <a:ext cx="3270582" cy="27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6"/>
          <p:cNvSpPr/>
          <p:nvPr/>
        </p:nvSpPr>
        <p:spPr>
          <a:xfrm>
            <a:off x="6172200" y="5779873"/>
            <a:ext cx="24568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Facebook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Degree Distribution</a:t>
            </a:r>
            <a:endParaRPr b="0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092100" y="3228900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(note: log-scaling)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</a:pPr>
            <a:r>
              <a:rPr lang="en-US"/>
              <a:t>Adjacency Matrix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</a:pPr>
            <a:r>
              <a:rPr lang="en-US"/>
              <a:t>Adjacency List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</a:pPr>
            <a:r>
              <a:rPr lang="en-US"/>
              <a:t>Edge List</a:t>
            </a:r>
            <a:endParaRPr/>
          </a:p>
        </p:txBody>
      </p:sp>
      <p:sp>
        <p:nvSpPr>
          <p:cNvPr id="279" name="Google Shape;279;p17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Graph Representation</a:t>
            </a:r>
            <a:endParaRPr/>
          </a:p>
        </p:txBody>
      </p:sp>
      <p:pic>
        <p:nvPicPr>
          <p:cNvPr id="280" name="Google Shape;2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3477" y="4648200"/>
            <a:ext cx="2362199" cy="1582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Graph Representation</a:t>
            </a:r>
            <a:endParaRPr/>
          </a:p>
        </p:txBody>
      </p:sp>
      <p:sp>
        <p:nvSpPr>
          <p:cNvPr id="286" name="Google Shape;286;p18"/>
          <p:cNvSpPr txBox="1"/>
          <p:nvPr>
            <p:ph idx="1" type="body"/>
          </p:nvPr>
        </p:nvSpPr>
        <p:spPr>
          <a:xfrm>
            <a:off x="152400" y="1066800"/>
            <a:ext cx="76962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Graph representation is straightforward</a:t>
            </a:r>
            <a:br>
              <a:rPr lang="en-US"/>
            </a:br>
            <a:r>
              <a:rPr lang="en-US"/>
              <a:t>and intuitive, but it cannot be </a:t>
            </a:r>
            <a:br>
              <a:rPr lang="en-US"/>
            </a:br>
            <a:r>
              <a:rPr lang="en-US"/>
              <a:t>effectively manipulated using </a:t>
            </a:r>
            <a:br>
              <a:rPr lang="en-US"/>
            </a:br>
            <a:r>
              <a:rPr lang="en-US"/>
              <a:t>mathematical and computational tools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are seeking representations that can store these two sets in a way such that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Does not lose information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Can be manipulated easily by computers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Can have mathematical methods applied easily</a:t>
            </a:r>
            <a:endParaRPr/>
          </a:p>
        </p:txBody>
      </p:sp>
      <p:pic>
        <p:nvPicPr>
          <p:cNvPr id="287" name="Google Shape;2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4100" y="1484124"/>
            <a:ext cx="1899400" cy="11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Networks</a:t>
            </a:r>
            <a:endParaRPr/>
          </a:p>
        </p:txBody>
      </p:sp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152400" y="990600"/>
            <a:ext cx="87630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network is a graph.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Elements of the network have meanings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Network problems can usually be represented in terms of graph theory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3886200"/>
            <a:ext cx="2840763" cy="19088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115124" y="3200400"/>
            <a:ext cx="6209476" cy="3337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Twitter</a:t>
            </a:r>
            <a:r>
              <a:rPr b="0" i="0" lang="en-US" sz="2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Given a piece of information, a network of individuals, and the cost to propagate information among any connected pair, find the minimum cost to disseminate the information to all individuals.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Adjacency Matrix (a.k.a. sociomatrix)</a:t>
            </a:r>
            <a:endParaRPr/>
          </a:p>
        </p:txBody>
      </p:sp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19200"/>
            <a:ext cx="1293812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/>
          <p:nvPr/>
        </p:nvSpPr>
        <p:spPr>
          <a:xfrm>
            <a:off x="2207598" y="1773198"/>
            <a:ext cx="14959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0, otherwise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2207598" y="1295400"/>
            <a:ext cx="5097293" cy="3916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8744" l="-954" r="0" t="-78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609" y="2209729"/>
            <a:ext cx="4333247" cy="213734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1175878" y="5238375"/>
            <a:ext cx="6792244" cy="1077218"/>
          </a:xfrm>
          <a:prstGeom prst="rect">
            <a:avLst/>
          </a:prstGeom>
          <a:gradFill>
            <a:gsLst>
              <a:gs pos="0">
                <a:srgbClr val="383838"/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Social media networks 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very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sparse</a:t>
            </a:r>
            <a:r>
              <a:rPr b="1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Adjacency matrices</a:t>
            </a:r>
            <a:endParaRPr b="1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19"/>
          <p:cNvSpPr txBox="1"/>
          <p:nvPr>
            <p:ph idx="1" type="body"/>
          </p:nvPr>
        </p:nvSpPr>
        <p:spPr>
          <a:xfrm>
            <a:off x="1175878" y="4650002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Diagonal Entries are self-links or loops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304" name="Google Shape;304;p20"/>
          <p:cNvSpPr txBox="1"/>
          <p:nvPr>
            <p:ph idx="1" type="body"/>
          </p:nvPr>
        </p:nvSpPr>
        <p:spPr>
          <a:xfrm>
            <a:off x="457200" y="1066800"/>
            <a:ext cx="85344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an adjacency list for every node, we maintain a list of all the nodes that it is connected to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list is usually sorted based on the node order or other preferences</a:t>
            </a:r>
            <a:endParaRPr/>
          </a:p>
        </p:txBody>
      </p:sp>
      <p:pic>
        <p:nvPicPr>
          <p:cNvPr id="305" name="Google Shape;3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369" y="3865590"/>
            <a:ext cx="2950453" cy="179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1180" y="3399843"/>
            <a:ext cx="3301669" cy="272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Edge List</a:t>
            </a:r>
            <a:endParaRPr/>
          </a:p>
        </p:txBody>
      </p:sp>
      <p:sp>
        <p:nvSpPr>
          <p:cNvPr id="312" name="Google Shape;312;p21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31" r="0" t="-11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313" name="Google Shape;3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3351075"/>
            <a:ext cx="1711977" cy="23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3505200"/>
            <a:ext cx="2950453" cy="179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/>
          <p:nvPr>
            <p:ph idx="1" type="body"/>
          </p:nvPr>
        </p:nvSpPr>
        <p:spPr>
          <a:xfrm>
            <a:off x="1143000" y="3886200"/>
            <a:ext cx="76962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</a:pPr>
            <a:r>
              <a:rPr lang="en-US"/>
              <a:t>Null, Empty, Directed/Undirected/Mixed, Simple/Multigraph, Weighted, Signed Graph, Hypergraph</a:t>
            </a:r>
            <a:endParaRPr/>
          </a:p>
        </p:txBody>
      </p:sp>
      <p:sp>
        <p:nvSpPr>
          <p:cNvPr id="320" name="Google Shape;320;p22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Types of Graphs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Null Graph and Empty Graph</a:t>
            </a:r>
            <a:endParaRPr/>
          </a:p>
        </p:txBody>
      </p:sp>
      <p:sp>
        <p:nvSpPr>
          <p:cNvPr id="327" name="Google Shape;327;p23"/>
          <p:cNvSpPr txBox="1"/>
          <p:nvPr>
            <p:ph idx="1" type="body"/>
          </p:nvPr>
        </p:nvSpPr>
        <p:spPr>
          <a:xfrm>
            <a:off x="457200" y="1066800"/>
            <a:ext cx="84582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</a:t>
            </a:r>
            <a:r>
              <a:rPr b="1" lang="en-US"/>
              <a:t>null graph </a:t>
            </a:r>
            <a:r>
              <a:rPr lang="en-US"/>
              <a:t>is one where the node set is empty (there are no nodes)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Since there are no nodes, there are also no edges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</a:t>
            </a:r>
            <a:r>
              <a:rPr b="1" lang="en-US"/>
              <a:t>empty graph </a:t>
            </a:r>
            <a:r>
              <a:rPr lang="en-US"/>
              <a:t>or</a:t>
            </a:r>
            <a:r>
              <a:rPr b="1" lang="en-US"/>
              <a:t> edge-less graph </a:t>
            </a:r>
            <a:r>
              <a:rPr lang="en-US"/>
              <a:t>is one where the edge set is empty, 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node set can be non-empty.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 null-graph is an empty graph.</a:t>
            </a:r>
            <a:endParaRPr/>
          </a:p>
        </p:txBody>
      </p:sp>
      <p:pic>
        <p:nvPicPr>
          <p:cNvPr id="328" name="Google Shape;3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967" y="2743200"/>
            <a:ext cx="4330666" cy="51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4191000"/>
            <a:ext cx="902400" cy="30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Directed</a:t>
            </a:r>
            <a:r>
              <a:rPr b="0" lang="en-US"/>
              <a:t>/</a:t>
            </a:r>
            <a:r>
              <a:rPr lang="en-US"/>
              <a:t>Undirected</a:t>
            </a:r>
            <a:r>
              <a:rPr b="0" lang="en-US"/>
              <a:t>/</a:t>
            </a:r>
            <a:r>
              <a:rPr lang="en-US"/>
              <a:t>Mixed Graphs</a:t>
            </a:r>
            <a:endParaRPr/>
          </a:p>
        </p:txBody>
      </p:sp>
      <p:sp>
        <p:nvSpPr>
          <p:cNvPr id="336" name="Google Shape;336;p24"/>
          <p:cNvSpPr txBox="1"/>
          <p:nvPr>
            <p:ph idx="1" type="body"/>
          </p:nvPr>
        </p:nvSpPr>
        <p:spPr>
          <a:xfrm>
            <a:off x="4267200" y="4038600"/>
            <a:ext cx="3657600" cy="24993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29" r="-2997" t="-268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337" name="Google Shape;337;p24"/>
          <p:cNvPicPr preferRelativeResize="0"/>
          <p:nvPr/>
        </p:nvPicPr>
        <p:blipFill rotWithShape="1">
          <a:blip r:embed="rId4">
            <a:alphaModFix/>
          </a:blip>
          <a:srcRect b="17414" l="51162" r="0" t="-75"/>
          <a:stretch/>
        </p:blipFill>
        <p:spPr>
          <a:xfrm>
            <a:off x="577678" y="3810000"/>
            <a:ext cx="3200400" cy="23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/>
          <p:cNvPicPr preferRelativeResize="0"/>
          <p:nvPr/>
        </p:nvPicPr>
        <p:blipFill rotWithShape="1">
          <a:blip r:embed="rId4">
            <a:alphaModFix/>
          </a:blip>
          <a:srcRect b="16735" l="0" r="52137" t="0"/>
          <a:stretch/>
        </p:blipFill>
        <p:spPr>
          <a:xfrm>
            <a:off x="762000" y="1066800"/>
            <a:ext cx="3136557" cy="234934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4"/>
          <p:cNvSpPr txBox="1"/>
          <p:nvPr/>
        </p:nvSpPr>
        <p:spPr>
          <a:xfrm>
            <a:off x="4038600" y="1261831"/>
            <a:ext cx="4800600" cy="24993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436" l="-2284" r="-506" t="-43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Simple Graphs and Multigraphs</a:t>
            </a:r>
            <a:endParaRPr/>
          </a:p>
        </p:txBody>
      </p:sp>
      <p:sp>
        <p:nvSpPr>
          <p:cNvPr id="346" name="Google Shape;346;p25"/>
          <p:cNvSpPr txBox="1"/>
          <p:nvPr>
            <p:ph idx="1" type="body"/>
          </p:nvPr>
        </p:nvSpPr>
        <p:spPr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Simple graphs are graphs where only a single edge can be between any pair of nodes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Multigraphs are graphs where you can have multiple edges between two nodes and loops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adjacency matrix for multigraphs can include numbers larger than one, indicating multiple edges between nodes</a:t>
            </a:r>
            <a:endParaRPr/>
          </a:p>
        </p:txBody>
      </p:sp>
      <p:pic>
        <p:nvPicPr>
          <p:cNvPr id="347" name="Google Shape;3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654" y="2923660"/>
            <a:ext cx="14287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539" y="2911303"/>
            <a:ext cx="1446439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5"/>
          <p:cNvSpPr/>
          <p:nvPr/>
        </p:nvSpPr>
        <p:spPr>
          <a:xfrm>
            <a:off x="1981200" y="4343400"/>
            <a:ext cx="15987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Simple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5556721" y="4267200"/>
            <a:ext cx="13582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Weighted Graph</a:t>
            </a:r>
            <a:endParaRPr/>
          </a:p>
        </p:txBody>
      </p:sp>
      <p:sp>
        <p:nvSpPr>
          <p:cNvPr id="357" name="Google Shape;357;p26"/>
          <p:cNvSpPr txBox="1"/>
          <p:nvPr>
            <p:ph idx="1" type="body"/>
          </p:nvPr>
        </p:nvSpPr>
        <p:spPr>
          <a:xfrm>
            <a:off x="457200" y="1066800"/>
            <a:ext cx="4419600" cy="3200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47" r="-282" t="-11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803" y="4831139"/>
            <a:ext cx="6886134" cy="1190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eighted graph" id="359" name="Google Shape;359;p26"/>
          <p:cNvPicPr preferRelativeResize="0"/>
          <p:nvPr/>
        </p:nvPicPr>
        <p:blipFill rotWithShape="1">
          <a:blip r:embed="rId5">
            <a:alphaModFix/>
          </a:blip>
          <a:srcRect b="0" l="0" r="36666" t="0"/>
          <a:stretch/>
        </p:blipFill>
        <p:spPr>
          <a:xfrm>
            <a:off x="4876832" y="990600"/>
            <a:ext cx="4038568" cy="42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Signed Graph</a:t>
            </a:r>
            <a:endParaRPr/>
          </a:p>
        </p:txBody>
      </p:sp>
      <p:sp>
        <p:nvSpPr>
          <p:cNvPr id="365" name="Google Shape;365;p27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Weights are binary (0/1, -1/1, +/-)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used to represent </a:t>
            </a:r>
            <a:r>
              <a:rPr lang="en-US">
                <a:solidFill>
                  <a:srgbClr val="FF0000"/>
                </a:solidFill>
              </a:rPr>
              <a:t>friends</a:t>
            </a:r>
            <a:r>
              <a:rPr lang="en-US"/>
              <a:t> or </a:t>
            </a:r>
            <a:r>
              <a:rPr lang="en-US">
                <a:solidFill>
                  <a:srgbClr val="FF0000"/>
                </a:solidFill>
              </a:rPr>
              <a:t>foes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also used to represent</a:t>
            </a:r>
            <a:r>
              <a:rPr lang="en-US">
                <a:solidFill>
                  <a:srgbClr val="FF0000"/>
                </a:solidFill>
              </a:rPr>
              <a:t> social status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6" name="Google Shape;3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1828800"/>
            <a:ext cx="3419402" cy="265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dfdc2c878_0_32"/>
          <p:cNvSpPr txBox="1"/>
          <p:nvPr>
            <p:ph idx="1" type="body"/>
          </p:nvPr>
        </p:nvSpPr>
        <p:spPr>
          <a:xfrm>
            <a:off x="457200" y="1066800"/>
            <a:ext cx="8112900" cy="171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Graph edges can sometimes include multiple nodes (e.g., edge connects if people are in same classroom)</a:t>
            </a:r>
            <a:endParaRPr/>
          </a:p>
        </p:txBody>
      </p:sp>
      <p:sp>
        <p:nvSpPr>
          <p:cNvPr id="373" name="Google Shape;373;g1ddfdc2c878_0_32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Hypergraphs</a:t>
            </a:r>
            <a:endParaRPr/>
          </a:p>
        </p:txBody>
      </p:sp>
      <p:pic>
        <p:nvPicPr>
          <p:cNvPr id="374" name="Google Shape;374;g1ddfdc2c878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191" y="2103150"/>
            <a:ext cx="6026010" cy="43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ddfdc2c878_0_32"/>
          <p:cNvSpPr txBox="1"/>
          <p:nvPr/>
        </p:nvSpPr>
        <p:spPr>
          <a:xfrm>
            <a:off x="89100" y="6051725"/>
            <a:ext cx="88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Wikipedia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Food Web</a:t>
            </a:r>
            <a:endParaRPr/>
          </a:p>
        </p:txBody>
      </p:sp>
      <p:pic>
        <p:nvPicPr>
          <p:cNvPr descr="http://images.tutorvista.com/content/ecosystem/food-web-forest.jpeg" id="140" name="Google Shape;14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3352800"/>
            <a:ext cx="4429951" cy="3172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joshmaskillibiomeproject.weebly.com/uploads/1/7/5/5/17552083/1361496849.jpg" id="141" name="Google Shape;14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990600"/>
            <a:ext cx="4562475" cy="352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idx="1" type="body"/>
          </p:nvPr>
        </p:nvSpPr>
        <p:spPr>
          <a:xfrm>
            <a:off x="1295400" y="3886200"/>
            <a:ext cx="7543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</a:pPr>
            <a:r>
              <a:rPr lang="en-US"/>
              <a:t>Adjacent nodes/Edges, Walk/Path/Trail/Tour/Cycle </a:t>
            </a:r>
            <a:endParaRPr/>
          </a:p>
        </p:txBody>
      </p:sp>
      <p:sp>
        <p:nvSpPr>
          <p:cNvPr id="381" name="Google Shape;381;p28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Connectivity in Graphs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Adjacent nodes and Incident Edges</a:t>
            </a:r>
            <a:endParaRPr/>
          </a:p>
        </p:txBody>
      </p:sp>
      <p:sp>
        <p:nvSpPr>
          <p:cNvPr id="387" name="Google Shape;387;p29"/>
          <p:cNvSpPr txBox="1"/>
          <p:nvPr>
            <p:ph idx="1" type="body"/>
          </p:nvPr>
        </p:nvSpPr>
        <p:spPr>
          <a:xfrm>
            <a:off x="457200" y="10668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Two nodes are </a:t>
            </a:r>
            <a:r>
              <a:rPr lang="en-US">
                <a:solidFill>
                  <a:srgbClr val="FF0000"/>
                </a:solidFill>
              </a:rPr>
              <a:t>adjacent</a:t>
            </a:r>
            <a:r>
              <a:rPr lang="en-US"/>
              <a:t> if they are connected via an edge.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Two edges are </a:t>
            </a:r>
            <a:r>
              <a:rPr lang="en-US">
                <a:solidFill>
                  <a:srgbClr val="FF0000"/>
                </a:solidFill>
              </a:rPr>
              <a:t>incident</a:t>
            </a:r>
            <a:r>
              <a:rPr lang="en-US"/>
              <a:t>, if they share an end-point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When the graph is directed, edge directions must match for edges to be incident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An edge in a graph can be traversed when one starts at one of its end-nodes, moves along the edge, and stops at its other end-node.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Walk, Path, Trail, Tour, and Cycle</a:t>
            </a:r>
            <a:endParaRPr/>
          </a:p>
        </p:txBody>
      </p:sp>
      <p:sp>
        <p:nvSpPr>
          <p:cNvPr id="393" name="Google Shape;393;p30"/>
          <p:cNvSpPr txBox="1"/>
          <p:nvPr>
            <p:ph idx="1" type="body"/>
          </p:nvPr>
        </p:nvSpPr>
        <p:spPr>
          <a:xfrm>
            <a:off x="457200" y="1066800"/>
            <a:ext cx="7696200" cy="381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98" l="-1186" r="0" t="-303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394" name="Google Shape;39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4698589"/>
            <a:ext cx="2171700" cy="18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/>
          <p:nvPr/>
        </p:nvSpPr>
        <p:spPr>
          <a:xfrm>
            <a:off x="6977186" y="4844143"/>
            <a:ext cx="1848284" cy="1632857"/>
          </a:xfrm>
          <a:custGeom>
            <a:rect b="b" l="l" r="r" t="t"/>
            <a:pathLst>
              <a:path extrusionOk="0" h="1632857" w="1848284">
                <a:moveTo>
                  <a:pt x="65871" y="1524000"/>
                </a:moveTo>
                <a:cubicBezTo>
                  <a:pt x="138442" y="1520371"/>
                  <a:pt x="211154" y="1518909"/>
                  <a:pt x="283585" y="1513114"/>
                </a:cubicBezTo>
                <a:cubicBezTo>
                  <a:pt x="302028" y="1511638"/>
                  <a:pt x="319540" y="1503254"/>
                  <a:pt x="338014" y="1502228"/>
                </a:cubicBezTo>
                <a:cubicBezTo>
                  <a:pt x="450385" y="1495985"/>
                  <a:pt x="562985" y="1494971"/>
                  <a:pt x="675471" y="1491343"/>
                </a:cubicBezTo>
                <a:cubicBezTo>
                  <a:pt x="814076" y="1463621"/>
                  <a:pt x="616062" y="1501384"/>
                  <a:pt x="838757" y="1469571"/>
                </a:cubicBezTo>
                <a:cubicBezTo>
                  <a:pt x="853568" y="1467455"/>
                  <a:pt x="867580" y="1461362"/>
                  <a:pt x="882300" y="1458686"/>
                </a:cubicBezTo>
                <a:cubicBezTo>
                  <a:pt x="953661" y="1445711"/>
                  <a:pt x="945066" y="1454007"/>
                  <a:pt x="1002043" y="1436914"/>
                </a:cubicBezTo>
                <a:cubicBezTo>
                  <a:pt x="1024024" y="1430320"/>
                  <a:pt x="1045586" y="1422400"/>
                  <a:pt x="1067357" y="1415143"/>
                </a:cubicBezTo>
                <a:lnTo>
                  <a:pt x="1165328" y="1382486"/>
                </a:lnTo>
                <a:lnTo>
                  <a:pt x="1197985" y="1371600"/>
                </a:lnTo>
                <a:cubicBezTo>
                  <a:pt x="1208871" y="1367971"/>
                  <a:pt x="1221095" y="1367079"/>
                  <a:pt x="1230643" y="1360714"/>
                </a:cubicBezTo>
                <a:cubicBezTo>
                  <a:pt x="1332263" y="1292967"/>
                  <a:pt x="1255512" y="1332160"/>
                  <a:pt x="1350385" y="1306286"/>
                </a:cubicBezTo>
                <a:cubicBezTo>
                  <a:pt x="1372526" y="1300248"/>
                  <a:pt x="1393928" y="1291771"/>
                  <a:pt x="1415700" y="1284514"/>
                </a:cubicBezTo>
                <a:lnTo>
                  <a:pt x="1513671" y="1251857"/>
                </a:lnTo>
                <a:cubicBezTo>
                  <a:pt x="1524557" y="1248228"/>
                  <a:pt x="1535196" y="1243754"/>
                  <a:pt x="1546328" y="1240971"/>
                </a:cubicBezTo>
                <a:cubicBezTo>
                  <a:pt x="1560842" y="1237343"/>
                  <a:pt x="1575541" y="1234385"/>
                  <a:pt x="1589871" y="1230086"/>
                </a:cubicBezTo>
                <a:cubicBezTo>
                  <a:pt x="1611852" y="1223492"/>
                  <a:pt x="1655185" y="1208314"/>
                  <a:pt x="1655185" y="1208314"/>
                </a:cubicBezTo>
                <a:lnTo>
                  <a:pt x="1698728" y="1164771"/>
                </a:lnTo>
                <a:lnTo>
                  <a:pt x="1720500" y="1143000"/>
                </a:lnTo>
                <a:cubicBezTo>
                  <a:pt x="1753209" y="1044871"/>
                  <a:pt x="1749658" y="1084111"/>
                  <a:pt x="1731385" y="947057"/>
                </a:cubicBezTo>
                <a:cubicBezTo>
                  <a:pt x="1729869" y="935683"/>
                  <a:pt x="1726403" y="924239"/>
                  <a:pt x="1720500" y="914400"/>
                </a:cubicBezTo>
                <a:cubicBezTo>
                  <a:pt x="1707097" y="892061"/>
                  <a:pt x="1684808" y="887252"/>
                  <a:pt x="1666071" y="870857"/>
                </a:cubicBezTo>
                <a:cubicBezTo>
                  <a:pt x="1646762" y="853961"/>
                  <a:pt x="1635984" y="824541"/>
                  <a:pt x="1611643" y="816428"/>
                </a:cubicBezTo>
                <a:cubicBezTo>
                  <a:pt x="1589871" y="809171"/>
                  <a:pt x="1565423" y="807387"/>
                  <a:pt x="1546328" y="794657"/>
                </a:cubicBezTo>
                <a:cubicBezTo>
                  <a:pt x="1535442" y="787400"/>
                  <a:pt x="1525626" y="778199"/>
                  <a:pt x="1513671" y="772886"/>
                </a:cubicBezTo>
                <a:cubicBezTo>
                  <a:pt x="1492700" y="763565"/>
                  <a:pt x="1448357" y="751114"/>
                  <a:pt x="1448357" y="751114"/>
                </a:cubicBezTo>
                <a:cubicBezTo>
                  <a:pt x="1433843" y="736600"/>
                  <a:pt x="1425061" y="710945"/>
                  <a:pt x="1404814" y="707571"/>
                </a:cubicBezTo>
                <a:cubicBezTo>
                  <a:pt x="1285693" y="687719"/>
                  <a:pt x="1361523" y="698154"/>
                  <a:pt x="1176214" y="685800"/>
                </a:cubicBezTo>
                <a:cubicBezTo>
                  <a:pt x="1146086" y="688813"/>
                  <a:pt x="1068112" y="673404"/>
                  <a:pt x="1045585" y="718457"/>
                </a:cubicBezTo>
                <a:cubicBezTo>
                  <a:pt x="1035322" y="738983"/>
                  <a:pt x="1031071" y="762000"/>
                  <a:pt x="1023814" y="783771"/>
                </a:cubicBezTo>
                <a:lnTo>
                  <a:pt x="1012928" y="816428"/>
                </a:lnTo>
                <a:cubicBezTo>
                  <a:pt x="1009300" y="859971"/>
                  <a:pt x="1007818" y="903746"/>
                  <a:pt x="1002043" y="947057"/>
                </a:cubicBezTo>
                <a:cubicBezTo>
                  <a:pt x="1000527" y="958431"/>
                  <a:pt x="991157" y="968239"/>
                  <a:pt x="991157" y="979714"/>
                </a:cubicBezTo>
                <a:cubicBezTo>
                  <a:pt x="991157" y="1161179"/>
                  <a:pt x="988386" y="1343050"/>
                  <a:pt x="1002043" y="1524000"/>
                </a:cubicBezTo>
                <a:cubicBezTo>
                  <a:pt x="1003202" y="1539351"/>
                  <a:pt x="1024845" y="1544830"/>
                  <a:pt x="1034700" y="1556657"/>
                </a:cubicBezTo>
                <a:cubicBezTo>
                  <a:pt x="1045689" y="1569843"/>
                  <a:pt x="1060145" y="1602037"/>
                  <a:pt x="1078243" y="1611086"/>
                </a:cubicBezTo>
                <a:cubicBezTo>
                  <a:pt x="1098769" y="1621349"/>
                  <a:pt x="1143557" y="1632857"/>
                  <a:pt x="1143557" y="1632857"/>
                </a:cubicBezTo>
                <a:cubicBezTo>
                  <a:pt x="1318843" y="1620336"/>
                  <a:pt x="1247643" y="1638076"/>
                  <a:pt x="1361271" y="1600200"/>
                </a:cubicBezTo>
                <a:lnTo>
                  <a:pt x="1393928" y="1589314"/>
                </a:lnTo>
                <a:lnTo>
                  <a:pt x="1426585" y="1578428"/>
                </a:lnTo>
                <a:cubicBezTo>
                  <a:pt x="1433842" y="1571171"/>
                  <a:pt x="1439177" y="1561247"/>
                  <a:pt x="1448357" y="1556657"/>
                </a:cubicBezTo>
                <a:cubicBezTo>
                  <a:pt x="1468883" y="1546394"/>
                  <a:pt x="1491900" y="1542143"/>
                  <a:pt x="1513671" y="1534886"/>
                </a:cubicBezTo>
                <a:lnTo>
                  <a:pt x="1546328" y="1524000"/>
                </a:lnTo>
                <a:cubicBezTo>
                  <a:pt x="1557214" y="1520371"/>
                  <a:pt x="1569437" y="1519479"/>
                  <a:pt x="1578985" y="1513114"/>
                </a:cubicBezTo>
                <a:cubicBezTo>
                  <a:pt x="1589871" y="1505857"/>
                  <a:pt x="1601427" y="1499516"/>
                  <a:pt x="1611643" y="1491343"/>
                </a:cubicBezTo>
                <a:cubicBezTo>
                  <a:pt x="1619657" y="1484932"/>
                  <a:pt x="1624613" y="1474851"/>
                  <a:pt x="1633414" y="1469571"/>
                </a:cubicBezTo>
                <a:cubicBezTo>
                  <a:pt x="1643253" y="1463667"/>
                  <a:pt x="1655185" y="1462314"/>
                  <a:pt x="1666071" y="1458686"/>
                </a:cubicBezTo>
                <a:cubicBezTo>
                  <a:pt x="1729413" y="1395344"/>
                  <a:pt x="1640953" y="1486650"/>
                  <a:pt x="1709614" y="1404257"/>
                </a:cubicBezTo>
                <a:cubicBezTo>
                  <a:pt x="1719469" y="1392430"/>
                  <a:pt x="1731385" y="1382486"/>
                  <a:pt x="1742271" y="1371600"/>
                </a:cubicBezTo>
                <a:cubicBezTo>
                  <a:pt x="1745900" y="1360714"/>
                  <a:pt x="1748025" y="1349206"/>
                  <a:pt x="1753157" y="1338943"/>
                </a:cubicBezTo>
                <a:cubicBezTo>
                  <a:pt x="1759008" y="1327241"/>
                  <a:pt x="1769615" y="1318241"/>
                  <a:pt x="1774928" y="1306286"/>
                </a:cubicBezTo>
                <a:cubicBezTo>
                  <a:pt x="1784249" y="1285315"/>
                  <a:pt x="1789443" y="1262743"/>
                  <a:pt x="1796700" y="1240971"/>
                </a:cubicBezTo>
                <a:cubicBezTo>
                  <a:pt x="1800329" y="1230085"/>
                  <a:pt x="1799471" y="1216427"/>
                  <a:pt x="1807585" y="1208314"/>
                </a:cubicBezTo>
                <a:lnTo>
                  <a:pt x="1829357" y="1186543"/>
                </a:lnTo>
                <a:cubicBezTo>
                  <a:pt x="1855189" y="1083216"/>
                  <a:pt x="1853992" y="1105937"/>
                  <a:pt x="1829357" y="925286"/>
                </a:cubicBezTo>
                <a:cubicBezTo>
                  <a:pt x="1827970" y="915117"/>
                  <a:pt x="1814842" y="910771"/>
                  <a:pt x="1807585" y="903514"/>
                </a:cubicBezTo>
                <a:cubicBezTo>
                  <a:pt x="1803333" y="882255"/>
                  <a:pt x="1788741" y="797584"/>
                  <a:pt x="1774928" y="783771"/>
                </a:cubicBezTo>
                <a:cubicBezTo>
                  <a:pt x="1697346" y="706189"/>
                  <a:pt x="1785397" y="789971"/>
                  <a:pt x="1709614" y="729343"/>
                </a:cubicBezTo>
                <a:cubicBezTo>
                  <a:pt x="1632065" y="667303"/>
                  <a:pt x="1755693" y="752802"/>
                  <a:pt x="1655185" y="685800"/>
                </a:cubicBezTo>
                <a:cubicBezTo>
                  <a:pt x="1651557" y="674914"/>
                  <a:pt x="1651468" y="662103"/>
                  <a:pt x="1644300" y="653143"/>
                </a:cubicBezTo>
                <a:cubicBezTo>
                  <a:pt x="1628952" y="633957"/>
                  <a:pt x="1600500" y="627657"/>
                  <a:pt x="1578985" y="620486"/>
                </a:cubicBezTo>
                <a:cubicBezTo>
                  <a:pt x="1568099" y="613229"/>
                  <a:pt x="1558283" y="604028"/>
                  <a:pt x="1546328" y="598714"/>
                </a:cubicBezTo>
                <a:cubicBezTo>
                  <a:pt x="1525357" y="589393"/>
                  <a:pt x="1502785" y="584200"/>
                  <a:pt x="1481014" y="576943"/>
                </a:cubicBezTo>
                <a:cubicBezTo>
                  <a:pt x="1470128" y="573314"/>
                  <a:pt x="1459743" y="567480"/>
                  <a:pt x="1448357" y="566057"/>
                </a:cubicBezTo>
                <a:lnTo>
                  <a:pt x="1361271" y="555171"/>
                </a:lnTo>
                <a:lnTo>
                  <a:pt x="610157" y="566057"/>
                </a:lnTo>
                <a:cubicBezTo>
                  <a:pt x="566433" y="567193"/>
                  <a:pt x="521684" y="575784"/>
                  <a:pt x="479528" y="587828"/>
                </a:cubicBezTo>
                <a:cubicBezTo>
                  <a:pt x="468495" y="590980"/>
                  <a:pt x="458160" y="596661"/>
                  <a:pt x="446871" y="598714"/>
                </a:cubicBezTo>
                <a:cubicBezTo>
                  <a:pt x="418088" y="603947"/>
                  <a:pt x="388814" y="605971"/>
                  <a:pt x="359785" y="609600"/>
                </a:cubicBezTo>
                <a:cubicBezTo>
                  <a:pt x="243412" y="648392"/>
                  <a:pt x="152439" y="682923"/>
                  <a:pt x="557" y="609600"/>
                </a:cubicBezTo>
                <a:cubicBezTo>
                  <a:pt x="-1142" y="608780"/>
                  <a:pt x="-251" y="476071"/>
                  <a:pt x="22328" y="435428"/>
                </a:cubicBezTo>
                <a:cubicBezTo>
                  <a:pt x="35035" y="412555"/>
                  <a:pt x="51357" y="391885"/>
                  <a:pt x="65871" y="370114"/>
                </a:cubicBezTo>
                <a:lnTo>
                  <a:pt x="87643" y="337457"/>
                </a:lnTo>
                <a:cubicBezTo>
                  <a:pt x="94900" y="315686"/>
                  <a:pt x="93187" y="288370"/>
                  <a:pt x="109414" y="272143"/>
                </a:cubicBezTo>
                <a:lnTo>
                  <a:pt x="152957" y="228600"/>
                </a:lnTo>
                <a:cubicBezTo>
                  <a:pt x="160214" y="221343"/>
                  <a:pt x="169035" y="215367"/>
                  <a:pt x="174728" y="206828"/>
                </a:cubicBezTo>
                <a:cubicBezTo>
                  <a:pt x="190793" y="182732"/>
                  <a:pt x="204013" y="158277"/>
                  <a:pt x="229157" y="141514"/>
                </a:cubicBezTo>
                <a:cubicBezTo>
                  <a:pt x="238704" y="135149"/>
                  <a:pt x="251551" y="135760"/>
                  <a:pt x="261814" y="130628"/>
                </a:cubicBezTo>
                <a:cubicBezTo>
                  <a:pt x="346223" y="88424"/>
                  <a:pt x="245044" y="125333"/>
                  <a:pt x="327128" y="97971"/>
                </a:cubicBezTo>
                <a:cubicBezTo>
                  <a:pt x="334385" y="90714"/>
                  <a:pt x="339720" y="80790"/>
                  <a:pt x="348900" y="76200"/>
                </a:cubicBezTo>
                <a:cubicBezTo>
                  <a:pt x="362282" y="69509"/>
                  <a:pt x="378058" y="69424"/>
                  <a:pt x="392443" y="65314"/>
                </a:cubicBezTo>
                <a:cubicBezTo>
                  <a:pt x="403476" y="62162"/>
                  <a:pt x="414214" y="58057"/>
                  <a:pt x="425100" y="54428"/>
                </a:cubicBezTo>
                <a:cubicBezTo>
                  <a:pt x="435986" y="43542"/>
                  <a:pt x="444300" y="29247"/>
                  <a:pt x="457757" y="21771"/>
                </a:cubicBezTo>
                <a:cubicBezTo>
                  <a:pt x="477818" y="10626"/>
                  <a:pt x="523071" y="0"/>
                  <a:pt x="523071" y="0"/>
                </a:cubicBezTo>
              </a:path>
            </a:pathLst>
          </a:custGeom>
          <a:noFill/>
          <a:ln cap="flat" cmpd="sng" w="38100">
            <a:solidFill>
              <a:srgbClr val="192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4572000" y="5791200"/>
            <a:ext cx="20714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Length of walk= 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Trail</a:t>
            </a:r>
            <a:endParaRPr/>
          </a:p>
        </p:txBody>
      </p:sp>
      <p:sp>
        <p:nvSpPr>
          <p:cNvPr id="402" name="Google Shape;402;p31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trail is a walk where </a:t>
            </a:r>
            <a:r>
              <a:rPr b="1" lang="en-US">
                <a:solidFill>
                  <a:srgbClr val="FF0000"/>
                </a:solidFill>
              </a:rPr>
              <a:t>no edge </a:t>
            </a:r>
            <a:r>
              <a:rPr b="1" lang="en-US"/>
              <a:t>is visited more than once</a:t>
            </a:r>
            <a:r>
              <a:rPr lang="en-US"/>
              <a:t> and all walk edges are distinct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closed trail (one that ends where it starts) is called a </a:t>
            </a:r>
            <a:r>
              <a:rPr b="1" lang="en-US"/>
              <a:t>tour </a:t>
            </a:r>
            <a:r>
              <a:rPr lang="en-US"/>
              <a:t>or </a:t>
            </a:r>
            <a:r>
              <a:rPr b="1" lang="en-US"/>
              <a:t>circuit</a:t>
            </a:r>
            <a:endParaRPr/>
          </a:p>
        </p:txBody>
      </p:sp>
      <p:pic>
        <p:nvPicPr>
          <p:cNvPr id="403" name="Google Shape;4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133600"/>
            <a:ext cx="1943100" cy="16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1"/>
          <p:cNvSpPr/>
          <p:nvPr/>
        </p:nvSpPr>
        <p:spPr>
          <a:xfrm>
            <a:off x="3417953" y="2366053"/>
            <a:ext cx="1812793" cy="1296948"/>
          </a:xfrm>
          <a:custGeom>
            <a:rect b="b" l="l" r="r" t="t"/>
            <a:pathLst>
              <a:path extrusionOk="0" h="1415143" w="2026063">
                <a:moveTo>
                  <a:pt x="0" y="1415143"/>
                </a:moveTo>
                <a:lnTo>
                  <a:pt x="489857" y="1404257"/>
                </a:lnTo>
                <a:cubicBezTo>
                  <a:pt x="515496" y="1403271"/>
                  <a:pt x="540511" y="1395766"/>
                  <a:pt x="566057" y="1393371"/>
                </a:cubicBezTo>
                <a:cubicBezTo>
                  <a:pt x="656664" y="1384877"/>
                  <a:pt x="747478" y="1378762"/>
                  <a:pt x="838200" y="1371600"/>
                </a:cubicBezTo>
                <a:lnTo>
                  <a:pt x="979714" y="1360714"/>
                </a:lnTo>
                <a:cubicBezTo>
                  <a:pt x="990600" y="1357086"/>
                  <a:pt x="1001120" y="1352079"/>
                  <a:pt x="1012372" y="1349829"/>
                </a:cubicBezTo>
                <a:cubicBezTo>
                  <a:pt x="1055658" y="1341172"/>
                  <a:pt x="1099457" y="1335314"/>
                  <a:pt x="1143000" y="1328057"/>
                </a:cubicBezTo>
                <a:lnTo>
                  <a:pt x="1208314" y="1317171"/>
                </a:lnTo>
                <a:cubicBezTo>
                  <a:pt x="1230086" y="1313542"/>
                  <a:pt x="1252216" y="1311639"/>
                  <a:pt x="1273629" y="1306286"/>
                </a:cubicBezTo>
                <a:cubicBezTo>
                  <a:pt x="1339433" y="1289835"/>
                  <a:pt x="1302984" y="1300130"/>
                  <a:pt x="1382486" y="1273629"/>
                </a:cubicBezTo>
                <a:lnTo>
                  <a:pt x="1415143" y="1262743"/>
                </a:lnTo>
                <a:cubicBezTo>
                  <a:pt x="1426029" y="1259114"/>
                  <a:pt x="1436482" y="1253743"/>
                  <a:pt x="1447800" y="1251857"/>
                </a:cubicBezTo>
                <a:cubicBezTo>
                  <a:pt x="1469571" y="1248228"/>
                  <a:pt x="1491568" y="1245759"/>
                  <a:pt x="1513114" y="1240971"/>
                </a:cubicBezTo>
                <a:cubicBezTo>
                  <a:pt x="1524316" y="1238482"/>
                  <a:pt x="1534570" y="1232575"/>
                  <a:pt x="1545772" y="1230086"/>
                </a:cubicBezTo>
                <a:cubicBezTo>
                  <a:pt x="1567318" y="1225298"/>
                  <a:pt x="1589443" y="1223529"/>
                  <a:pt x="1611086" y="1219200"/>
                </a:cubicBezTo>
                <a:cubicBezTo>
                  <a:pt x="1625757" y="1216266"/>
                  <a:pt x="1640115" y="1211943"/>
                  <a:pt x="1654629" y="1208314"/>
                </a:cubicBezTo>
                <a:cubicBezTo>
                  <a:pt x="1665515" y="1201057"/>
                  <a:pt x="1675584" y="1192394"/>
                  <a:pt x="1687286" y="1186543"/>
                </a:cubicBezTo>
                <a:cubicBezTo>
                  <a:pt x="1777423" y="1141475"/>
                  <a:pt x="1659010" y="1216278"/>
                  <a:pt x="1752600" y="1153886"/>
                </a:cubicBezTo>
                <a:cubicBezTo>
                  <a:pt x="1756229" y="1143000"/>
                  <a:pt x="1758354" y="1131492"/>
                  <a:pt x="1763486" y="1121229"/>
                </a:cubicBezTo>
                <a:cubicBezTo>
                  <a:pt x="1777220" y="1093761"/>
                  <a:pt x="1786776" y="1087052"/>
                  <a:pt x="1807029" y="1066800"/>
                </a:cubicBezTo>
                <a:cubicBezTo>
                  <a:pt x="1812161" y="1051402"/>
                  <a:pt x="1828800" y="1004265"/>
                  <a:pt x="1828800" y="990600"/>
                </a:cubicBezTo>
                <a:cubicBezTo>
                  <a:pt x="1828800" y="957742"/>
                  <a:pt x="1826559" y="924329"/>
                  <a:pt x="1817914" y="892629"/>
                </a:cubicBezTo>
                <a:cubicBezTo>
                  <a:pt x="1814113" y="878690"/>
                  <a:pt x="1769984" y="854771"/>
                  <a:pt x="1763486" y="849086"/>
                </a:cubicBezTo>
                <a:cubicBezTo>
                  <a:pt x="1744176" y="832190"/>
                  <a:pt x="1727200" y="812800"/>
                  <a:pt x="1709057" y="794657"/>
                </a:cubicBezTo>
                <a:cubicBezTo>
                  <a:pt x="1698171" y="783771"/>
                  <a:pt x="1691005" y="766868"/>
                  <a:pt x="1676400" y="762000"/>
                </a:cubicBezTo>
                <a:lnTo>
                  <a:pt x="1643743" y="751114"/>
                </a:lnTo>
                <a:cubicBezTo>
                  <a:pt x="1614714" y="729343"/>
                  <a:pt x="1586849" y="705927"/>
                  <a:pt x="1556657" y="685800"/>
                </a:cubicBezTo>
                <a:cubicBezTo>
                  <a:pt x="1545771" y="678543"/>
                  <a:pt x="1536025" y="669183"/>
                  <a:pt x="1524000" y="664029"/>
                </a:cubicBezTo>
                <a:cubicBezTo>
                  <a:pt x="1496963" y="652442"/>
                  <a:pt x="1424271" y="645789"/>
                  <a:pt x="1404257" y="642257"/>
                </a:cubicBezTo>
                <a:cubicBezTo>
                  <a:pt x="1367816" y="635826"/>
                  <a:pt x="1295400" y="620486"/>
                  <a:pt x="1295400" y="620486"/>
                </a:cubicBezTo>
                <a:lnTo>
                  <a:pt x="446314" y="631371"/>
                </a:lnTo>
                <a:cubicBezTo>
                  <a:pt x="310908" y="631371"/>
                  <a:pt x="281336" y="624910"/>
                  <a:pt x="174172" y="609600"/>
                </a:cubicBezTo>
                <a:cubicBezTo>
                  <a:pt x="164510" y="606379"/>
                  <a:pt x="110692" y="591622"/>
                  <a:pt x="108857" y="576943"/>
                </a:cubicBezTo>
                <a:cubicBezTo>
                  <a:pt x="102540" y="526407"/>
                  <a:pt x="112188" y="474909"/>
                  <a:pt x="119743" y="424543"/>
                </a:cubicBezTo>
                <a:cubicBezTo>
                  <a:pt x="123147" y="401848"/>
                  <a:pt x="125287" y="375456"/>
                  <a:pt x="141514" y="359229"/>
                </a:cubicBezTo>
                <a:cubicBezTo>
                  <a:pt x="148771" y="351972"/>
                  <a:pt x="156875" y="345471"/>
                  <a:pt x="163286" y="337457"/>
                </a:cubicBezTo>
                <a:cubicBezTo>
                  <a:pt x="171459" y="327241"/>
                  <a:pt x="174841" y="312973"/>
                  <a:pt x="185057" y="304800"/>
                </a:cubicBezTo>
                <a:cubicBezTo>
                  <a:pt x="194017" y="297632"/>
                  <a:pt x="206828" y="297543"/>
                  <a:pt x="217714" y="293914"/>
                </a:cubicBezTo>
                <a:cubicBezTo>
                  <a:pt x="221343" y="283028"/>
                  <a:pt x="220486" y="269371"/>
                  <a:pt x="228600" y="261257"/>
                </a:cubicBezTo>
                <a:cubicBezTo>
                  <a:pt x="236714" y="253143"/>
                  <a:pt x="251418" y="256275"/>
                  <a:pt x="261257" y="250371"/>
                </a:cubicBezTo>
                <a:cubicBezTo>
                  <a:pt x="270058" y="245091"/>
                  <a:pt x="275015" y="235011"/>
                  <a:pt x="283029" y="228600"/>
                </a:cubicBezTo>
                <a:cubicBezTo>
                  <a:pt x="293245" y="220427"/>
                  <a:pt x="304800" y="214086"/>
                  <a:pt x="315686" y="206829"/>
                </a:cubicBezTo>
                <a:cubicBezTo>
                  <a:pt x="339438" y="135574"/>
                  <a:pt x="306449" y="205509"/>
                  <a:pt x="359229" y="163286"/>
                </a:cubicBezTo>
                <a:cubicBezTo>
                  <a:pt x="369445" y="155113"/>
                  <a:pt x="372827" y="140845"/>
                  <a:pt x="381000" y="130629"/>
                </a:cubicBezTo>
                <a:cubicBezTo>
                  <a:pt x="387411" y="122615"/>
                  <a:pt x="394561" y="115015"/>
                  <a:pt x="402772" y="108857"/>
                </a:cubicBezTo>
                <a:cubicBezTo>
                  <a:pt x="462662" y="63939"/>
                  <a:pt x="449828" y="71400"/>
                  <a:pt x="500743" y="54429"/>
                </a:cubicBezTo>
                <a:cubicBezTo>
                  <a:pt x="538742" y="16429"/>
                  <a:pt x="512777" y="35903"/>
                  <a:pt x="587829" y="10886"/>
                </a:cubicBezTo>
                <a:lnTo>
                  <a:pt x="620486" y="0"/>
                </a:lnTo>
                <a:cubicBezTo>
                  <a:pt x="751357" y="3739"/>
                  <a:pt x="939742" y="-3034"/>
                  <a:pt x="1088572" y="21771"/>
                </a:cubicBezTo>
                <a:cubicBezTo>
                  <a:pt x="1125073" y="27854"/>
                  <a:pt x="1160710" y="38953"/>
                  <a:pt x="1197429" y="43543"/>
                </a:cubicBezTo>
                <a:lnTo>
                  <a:pt x="1371600" y="65314"/>
                </a:lnTo>
                <a:cubicBezTo>
                  <a:pt x="1446240" y="90195"/>
                  <a:pt x="1353612" y="60818"/>
                  <a:pt x="1458686" y="87086"/>
                </a:cubicBezTo>
                <a:cubicBezTo>
                  <a:pt x="1469818" y="89869"/>
                  <a:pt x="1480211" y="95188"/>
                  <a:pt x="1491343" y="97971"/>
                </a:cubicBezTo>
                <a:cubicBezTo>
                  <a:pt x="1509293" y="102458"/>
                  <a:pt x="1527710" y="104843"/>
                  <a:pt x="1545772" y="108857"/>
                </a:cubicBezTo>
                <a:cubicBezTo>
                  <a:pt x="1622345" y="125874"/>
                  <a:pt x="1558325" y="112444"/>
                  <a:pt x="1621972" y="130629"/>
                </a:cubicBezTo>
                <a:cubicBezTo>
                  <a:pt x="1636357" y="134739"/>
                  <a:pt x="1651184" y="137215"/>
                  <a:pt x="1665514" y="141514"/>
                </a:cubicBezTo>
                <a:cubicBezTo>
                  <a:pt x="1687496" y="148108"/>
                  <a:pt x="1730829" y="163286"/>
                  <a:pt x="1730829" y="163286"/>
                </a:cubicBezTo>
                <a:cubicBezTo>
                  <a:pt x="1738086" y="174172"/>
                  <a:pt x="1742384" y="187770"/>
                  <a:pt x="1752600" y="195943"/>
                </a:cubicBezTo>
                <a:cubicBezTo>
                  <a:pt x="1820394" y="250179"/>
                  <a:pt x="1754424" y="162845"/>
                  <a:pt x="1807029" y="228600"/>
                </a:cubicBezTo>
                <a:cubicBezTo>
                  <a:pt x="1873086" y="311170"/>
                  <a:pt x="1791404" y="213443"/>
                  <a:pt x="1839686" y="293914"/>
                </a:cubicBezTo>
                <a:cubicBezTo>
                  <a:pt x="1844966" y="302715"/>
                  <a:pt x="1855046" y="307672"/>
                  <a:pt x="1861457" y="315686"/>
                </a:cubicBezTo>
                <a:cubicBezTo>
                  <a:pt x="1869630" y="325902"/>
                  <a:pt x="1875972" y="337457"/>
                  <a:pt x="1883229" y="348343"/>
                </a:cubicBezTo>
                <a:lnTo>
                  <a:pt x="1905000" y="413657"/>
                </a:lnTo>
                <a:cubicBezTo>
                  <a:pt x="1908629" y="424543"/>
                  <a:pt x="1909521" y="436767"/>
                  <a:pt x="1915886" y="446314"/>
                </a:cubicBezTo>
                <a:cubicBezTo>
                  <a:pt x="1944929" y="489880"/>
                  <a:pt x="1938125" y="474815"/>
                  <a:pt x="1959429" y="533400"/>
                </a:cubicBezTo>
                <a:cubicBezTo>
                  <a:pt x="1967272" y="554967"/>
                  <a:pt x="1973943" y="576943"/>
                  <a:pt x="1981200" y="598714"/>
                </a:cubicBezTo>
                <a:lnTo>
                  <a:pt x="1992086" y="631371"/>
                </a:lnTo>
                <a:lnTo>
                  <a:pt x="2002972" y="664029"/>
                </a:lnTo>
                <a:cubicBezTo>
                  <a:pt x="1991926" y="1017500"/>
                  <a:pt x="2074231" y="930226"/>
                  <a:pt x="1981200" y="1023257"/>
                </a:cubicBezTo>
              </a:path>
            </a:pathLst>
          </a:custGeom>
          <a:noFill/>
          <a:ln cap="flat" cmpd="sng" w="38100">
            <a:solidFill>
              <a:srgbClr val="141D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Path</a:t>
            </a:r>
            <a:endParaRPr/>
          </a:p>
        </p:txBody>
      </p:sp>
      <p:sp>
        <p:nvSpPr>
          <p:cNvPr id="410" name="Google Shape;410;p32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walk where </a:t>
            </a:r>
            <a:r>
              <a:rPr b="1" lang="en-US">
                <a:solidFill>
                  <a:srgbClr val="FF0000"/>
                </a:solidFill>
              </a:rPr>
              <a:t>nodes and edges </a:t>
            </a:r>
            <a:r>
              <a:rPr b="1" lang="en-US"/>
              <a:t>are distinct </a:t>
            </a:r>
            <a:r>
              <a:rPr lang="en-US"/>
              <a:t>is called a </a:t>
            </a:r>
            <a:r>
              <a:rPr b="1" lang="en-US"/>
              <a:t>path</a:t>
            </a:r>
            <a:r>
              <a:rPr lang="en-US"/>
              <a:t> and a closed path is called a </a:t>
            </a:r>
            <a:r>
              <a:rPr b="1" lang="en-US"/>
              <a:t>cycle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/>
              <a:t>The length of a path</a:t>
            </a:r>
            <a:r>
              <a:rPr lang="en-US"/>
              <a:t> or cycle is the number of edges visited in the path or cycle</a:t>
            </a:r>
            <a:endParaRPr/>
          </a:p>
        </p:txBody>
      </p:sp>
      <p:pic>
        <p:nvPicPr>
          <p:cNvPr id="411" name="Google Shape;4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4495800"/>
            <a:ext cx="2171700" cy="18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2"/>
          <p:cNvSpPr/>
          <p:nvPr/>
        </p:nvSpPr>
        <p:spPr>
          <a:xfrm>
            <a:off x="4038600" y="5257800"/>
            <a:ext cx="1796143" cy="827314"/>
          </a:xfrm>
          <a:custGeom>
            <a:rect b="b" l="l" r="r" t="t"/>
            <a:pathLst>
              <a:path extrusionOk="0" h="827314" w="1796143">
                <a:moveTo>
                  <a:pt x="108857" y="827314"/>
                </a:moveTo>
                <a:cubicBezTo>
                  <a:pt x="130628" y="823686"/>
                  <a:pt x="152625" y="821217"/>
                  <a:pt x="174171" y="816429"/>
                </a:cubicBezTo>
                <a:cubicBezTo>
                  <a:pt x="185373" y="813940"/>
                  <a:pt x="195367" y="806076"/>
                  <a:pt x="206829" y="805543"/>
                </a:cubicBezTo>
                <a:cubicBezTo>
                  <a:pt x="351860" y="798797"/>
                  <a:pt x="497134" y="798989"/>
                  <a:pt x="642257" y="794657"/>
                </a:cubicBezTo>
                <a:lnTo>
                  <a:pt x="936171" y="783771"/>
                </a:lnTo>
                <a:lnTo>
                  <a:pt x="1284514" y="772886"/>
                </a:lnTo>
                <a:lnTo>
                  <a:pt x="1382486" y="740229"/>
                </a:lnTo>
                <a:cubicBezTo>
                  <a:pt x="1404257" y="732972"/>
                  <a:pt x="1425536" y="724023"/>
                  <a:pt x="1447800" y="718457"/>
                </a:cubicBezTo>
                <a:lnTo>
                  <a:pt x="1491343" y="707571"/>
                </a:lnTo>
                <a:cubicBezTo>
                  <a:pt x="1505857" y="696685"/>
                  <a:pt x="1518658" y="683028"/>
                  <a:pt x="1534886" y="674914"/>
                </a:cubicBezTo>
                <a:cubicBezTo>
                  <a:pt x="1555412" y="664651"/>
                  <a:pt x="1600200" y="653143"/>
                  <a:pt x="1600200" y="653143"/>
                </a:cubicBezTo>
                <a:cubicBezTo>
                  <a:pt x="1642725" y="610617"/>
                  <a:pt x="1598102" y="648749"/>
                  <a:pt x="1654629" y="620486"/>
                </a:cubicBezTo>
                <a:cubicBezTo>
                  <a:pt x="1739041" y="578280"/>
                  <a:pt x="1637856" y="615190"/>
                  <a:pt x="1719943" y="587829"/>
                </a:cubicBezTo>
                <a:cubicBezTo>
                  <a:pt x="1794804" y="537921"/>
                  <a:pt x="1776982" y="569109"/>
                  <a:pt x="1796143" y="511629"/>
                </a:cubicBezTo>
                <a:cubicBezTo>
                  <a:pt x="1792514" y="457200"/>
                  <a:pt x="1791281" y="402559"/>
                  <a:pt x="1785257" y="348343"/>
                </a:cubicBezTo>
                <a:cubicBezTo>
                  <a:pt x="1780988" y="309926"/>
                  <a:pt x="1773663" y="320243"/>
                  <a:pt x="1752600" y="293914"/>
                </a:cubicBezTo>
                <a:cubicBezTo>
                  <a:pt x="1686296" y="211032"/>
                  <a:pt x="1792085" y="322512"/>
                  <a:pt x="1687286" y="217714"/>
                </a:cubicBezTo>
                <a:cubicBezTo>
                  <a:pt x="1680029" y="210457"/>
                  <a:pt x="1675250" y="199189"/>
                  <a:pt x="1665514" y="195943"/>
                </a:cubicBezTo>
                <a:cubicBezTo>
                  <a:pt x="1643743" y="188686"/>
                  <a:pt x="1619295" y="186901"/>
                  <a:pt x="1600200" y="174171"/>
                </a:cubicBezTo>
                <a:cubicBezTo>
                  <a:pt x="1557996" y="146035"/>
                  <a:pt x="1579954" y="156537"/>
                  <a:pt x="1534886" y="141514"/>
                </a:cubicBezTo>
                <a:cubicBezTo>
                  <a:pt x="1527629" y="134257"/>
                  <a:pt x="1522294" y="124333"/>
                  <a:pt x="1513114" y="119743"/>
                </a:cubicBezTo>
                <a:cubicBezTo>
                  <a:pt x="1492588" y="109480"/>
                  <a:pt x="1469571" y="105228"/>
                  <a:pt x="1447800" y="97971"/>
                </a:cubicBezTo>
                <a:cubicBezTo>
                  <a:pt x="1411442" y="85852"/>
                  <a:pt x="1412594" y="85310"/>
                  <a:pt x="1371600" y="76200"/>
                </a:cubicBezTo>
                <a:cubicBezTo>
                  <a:pt x="1353538" y="72186"/>
                  <a:pt x="1335121" y="69801"/>
                  <a:pt x="1317171" y="65314"/>
                </a:cubicBezTo>
                <a:cubicBezTo>
                  <a:pt x="1276320" y="55102"/>
                  <a:pt x="1284593" y="51353"/>
                  <a:pt x="1240971" y="32657"/>
                </a:cubicBezTo>
                <a:cubicBezTo>
                  <a:pt x="1222811" y="24874"/>
                  <a:pt x="1182039" y="14340"/>
                  <a:pt x="1164771" y="10886"/>
                </a:cubicBezTo>
                <a:cubicBezTo>
                  <a:pt x="1143128" y="6557"/>
                  <a:pt x="1121528" y="206"/>
                  <a:pt x="1099457" y="0"/>
                </a:cubicBez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rgbClr val="192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32"/>
          <p:cNvSpPr/>
          <p:nvPr/>
        </p:nvSpPr>
        <p:spPr>
          <a:xfrm>
            <a:off x="6057900" y="4539049"/>
            <a:ext cx="20762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Length of path=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Random walk</a:t>
            </a:r>
            <a:endParaRPr/>
          </a:p>
        </p:txBody>
      </p:sp>
      <p:sp>
        <p:nvSpPr>
          <p:cNvPr id="420" name="Google Shape;420;p33"/>
          <p:cNvSpPr txBox="1"/>
          <p:nvPr>
            <p:ph idx="1" type="body"/>
          </p:nvPr>
        </p:nvSpPr>
        <p:spPr>
          <a:xfrm>
            <a:off x="457200" y="1066800"/>
            <a:ext cx="85344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36" r="0" t="-14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421" name="Google Shape;42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4572000"/>
            <a:ext cx="4236720" cy="3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5">
            <a:alphaModFix/>
          </a:blip>
          <a:srcRect b="0" l="28911" r="25271" t="0"/>
          <a:stretch/>
        </p:blipFill>
        <p:spPr>
          <a:xfrm>
            <a:off x="6248400" y="2952931"/>
            <a:ext cx="2514600" cy="343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Connectivity</a:t>
            </a:r>
            <a:endParaRPr/>
          </a:p>
        </p:txBody>
      </p:sp>
      <p:sp>
        <p:nvSpPr>
          <p:cNvPr id="428" name="Google Shape;428;p35"/>
          <p:cNvSpPr txBox="1"/>
          <p:nvPr>
            <p:ph idx="1" type="body"/>
          </p:nvPr>
        </p:nvSpPr>
        <p:spPr>
          <a:xfrm>
            <a:off x="457200" y="1066800"/>
            <a:ext cx="83058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89" l="-1220" r="0" t="-9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Connectivity: Example</a:t>
            </a:r>
            <a:endParaRPr/>
          </a:p>
        </p:txBody>
      </p:sp>
      <p:pic>
        <p:nvPicPr>
          <p:cNvPr id="435" name="Google Shape;43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905000"/>
            <a:ext cx="8114744" cy="265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Component</a:t>
            </a:r>
            <a:endParaRPr/>
          </a:p>
        </p:txBody>
      </p:sp>
      <p:sp>
        <p:nvSpPr>
          <p:cNvPr id="441" name="Google Shape;441;p37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08" r="-1702" t="-1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Component Examples:</a:t>
            </a:r>
            <a:endParaRPr/>
          </a:p>
        </p:txBody>
      </p:sp>
      <p:pic>
        <p:nvPicPr>
          <p:cNvPr id="447" name="Google Shape;447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1295400"/>
            <a:ext cx="3619770" cy="330802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8"/>
          <p:cNvSpPr txBox="1"/>
          <p:nvPr/>
        </p:nvSpPr>
        <p:spPr>
          <a:xfrm>
            <a:off x="1066796" y="4932692"/>
            <a:ext cx="2776721" cy="523220"/>
          </a:xfrm>
          <a:prstGeom prst="rect">
            <a:avLst/>
          </a:prstGeom>
          <a:gradFill>
            <a:gsLst>
              <a:gs pos="0">
                <a:srgbClr val="383838"/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 components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4800600" y="4932552"/>
            <a:ext cx="3962400" cy="954107"/>
          </a:xfrm>
          <a:prstGeom prst="rect">
            <a:avLst/>
          </a:prstGeom>
          <a:gradFill>
            <a:gsLst>
              <a:gs pos="0">
                <a:srgbClr val="383838"/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 Strongly-connected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09" y="2209800"/>
            <a:ext cx="3667897" cy="1837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Networks are Pervasive</a:t>
            </a:r>
            <a:endParaRPr/>
          </a:p>
        </p:txBody>
      </p:sp>
      <p:pic>
        <p:nvPicPr>
          <p:cNvPr descr="CitationNetworkDiagram" id="148" name="Google Shape;1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0797" y="1200188"/>
            <a:ext cx="3210429" cy="253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public.asu.edu/~majansse/pubs/papernetwork2.jpg" id="149" name="Google Shape;14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0231" y="3932634"/>
            <a:ext cx="3392488" cy="254436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/>
          <p:nvPr/>
        </p:nvSpPr>
        <p:spPr>
          <a:xfrm rot="-5400000">
            <a:off x="7686818" y="3706005"/>
            <a:ext cx="22958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Citation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mabbasi2\Downloads\4986480315_26d9ea1638_o.png" id="151" name="Google Shape;15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885" y="3676650"/>
            <a:ext cx="370253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/>
          <p:nvPr/>
        </p:nvSpPr>
        <p:spPr>
          <a:xfrm rot="-5400000">
            <a:off x="-832192" y="3588867"/>
            <a:ext cx="22094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Twitter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weetWheel " id="153" name="Google Shape;15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998" y="860194"/>
            <a:ext cx="2851467" cy="285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Shortest Path</a:t>
            </a:r>
            <a:endParaRPr/>
          </a:p>
        </p:txBody>
      </p:sp>
      <p:sp>
        <p:nvSpPr>
          <p:cNvPr id="456" name="Google Shape;456;p39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30" r="-1702" t="-11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Diameter</a:t>
            </a:r>
            <a:endParaRPr/>
          </a:p>
        </p:txBody>
      </p:sp>
      <p:sp>
        <p:nvSpPr>
          <p:cNvPr id="463" name="Google Shape;463;p40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diameter of a graph is the length of the longest shortest path between any pair of nodes between any pairs of nodes in the graph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big is the diameter of Facebook?</a:t>
            </a:r>
            <a:endParaRPr/>
          </a:p>
        </p:txBody>
      </p:sp>
      <p:pic>
        <p:nvPicPr>
          <p:cNvPr id="464" name="Google Shape;4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3276600"/>
            <a:ext cx="6997334" cy="54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0" name="Google Shape;470;p41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Special Subgraphs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Bipartite Graphs</a:t>
            </a:r>
            <a:endParaRPr/>
          </a:p>
        </p:txBody>
      </p:sp>
      <p:sp>
        <p:nvSpPr>
          <p:cNvPr id="476" name="Google Shape;476;p42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78" r="0" t="-11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477" name="Google Shape;47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3733800"/>
            <a:ext cx="1900983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3581400"/>
            <a:ext cx="1981200" cy="263216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2"/>
          <p:cNvSpPr/>
          <p:nvPr/>
        </p:nvSpPr>
        <p:spPr>
          <a:xfrm>
            <a:off x="1524000" y="3657600"/>
            <a:ext cx="304800" cy="1371600"/>
          </a:xfrm>
          <a:prstGeom prst="leftBrace">
            <a:avLst>
              <a:gd fmla="val 48333" name="adj1"/>
              <a:gd fmla="val 50000" name="adj2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Affiliation Networks</a:t>
            </a:r>
            <a:endParaRPr/>
          </a:p>
        </p:txBody>
      </p:sp>
      <p:sp>
        <p:nvSpPr>
          <p:cNvPr id="485" name="Google Shape;485;p43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An affiliation network is a bipartite graph. If an individual is associated with an affiliation, an edge connects the corresponding nodes.</a:t>
            </a:r>
            <a:endParaRPr/>
          </a:p>
        </p:txBody>
      </p:sp>
      <p:cxnSp>
        <p:nvCxnSpPr>
          <p:cNvPr id="486" name="Google Shape;486;p43"/>
          <p:cNvCxnSpPr/>
          <p:nvPr/>
        </p:nvCxnSpPr>
        <p:spPr>
          <a:xfrm>
            <a:off x="4191000" y="3352800"/>
            <a:ext cx="0" cy="2057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487" name="Google Shape;48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664" y="3062671"/>
            <a:ext cx="3110671" cy="263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/>
          <p:nvPr/>
        </p:nvSpPr>
        <p:spPr>
          <a:xfrm>
            <a:off x="5029200" y="1145059"/>
            <a:ext cx="1418341" cy="533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FEFEF"/>
              </a:gs>
              <a:gs pos="35000">
                <a:srgbClr val="F3F3F3"/>
              </a:gs>
              <a:gs pos="100000">
                <a:srgbClr val="FAFAFA"/>
              </a:gs>
            </a:gsLst>
            <a:lin ang="16200000" scaled="0"/>
          </a:gradFill>
          <a:ln cap="flat" cmpd="sng" w="9525">
            <a:solidFill>
              <a:srgbClr val="D7D7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People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4"/>
          <p:cNvSpPr/>
          <p:nvPr/>
        </p:nvSpPr>
        <p:spPr>
          <a:xfrm>
            <a:off x="6676368" y="1145059"/>
            <a:ext cx="1705632" cy="533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FEFEF"/>
              </a:gs>
              <a:gs pos="35000">
                <a:srgbClr val="F3F3F3"/>
              </a:gs>
              <a:gs pos="100000">
                <a:srgbClr val="FAFAFA"/>
              </a:gs>
            </a:gsLst>
            <a:lin ang="16200000" scaled="0"/>
          </a:gradFill>
          <a:ln cap="flat" cmpd="sng" w="9525">
            <a:solidFill>
              <a:srgbClr val="D7D7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Affiliation Networks: Membership</a:t>
            </a:r>
            <a:endParaRPr/>
          </a:p>
        </p:txBody>
      </p:sp>
      <p:sp>
        <p:nvSpPr>
          <p:cNvPr id="496" name="Google Shape;496;p44"/>
          <p:cNvSpPr txBox="1"/>
          <p:nvPr>
            <p:ph idx="1" type="body"/>
          </p:nvPr>
        </p:nvSpPr>
        <p:spPr>
          <a:xfrm>
            <a:off x="457200" y="1066800"/>
            <a:ext cx="47244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Affiliation of people on corporate boards of directors</a:t>
            </a:r>
            <a:endParaRPr/>
          </a:p>
        </p:txBody>
      </p:sp>
      <p:pic>
        <p:nvPicPr>
          <p:cNvPr id="497" name="Google Shape;4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1600200"/>
            <a:ext cx="2989536" cy="481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Bipartite Representation / one-mode Projections</a:t>
            </a:r>
            <a:endParaRPr/>
          </a:p>
        </p:txBody>
      </p:sp>
      <p:pic>
        <p:nvPicPr>
          <p:cNvPr id="503" name="Google Shape;5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1949588"/>
            <a:ext cx="2878039" cy="198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233" y="2057400"/>
            <a:ext cx="2362200" cy="20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5"/>
          <p:cNvSpPr txBox="1"/>
          <p:nvPr>
            <p:ph idx="1" type="body"/>
          </p:nvPr>
        </p:nvSpPr>
        <p:spPr>
          <a:xfrm>
            <a:off x="457200" y="1066800"/>
            <a:ext cx="8382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save some space by keeping membership matrix </a:t>
            </a:r>
            <a:r>
              <a:rPr i="1" lang="en-US"/>
              <a:t>X</a:t>
            </a:r>
            <a:endParaRPr/>
          </a:p>
        </p:txBody>
      </p:sp>
      <p:sp>
        <p:nvSpPr>
          <p:cNvPr id="506" name="Google Shape;506;p45"/>
          <p:cNvSpPr txBox="1"/>
          <p:nvPr/>
        </p:nvSpPr>
        <p:spPr>
          <a:xfrm>
            <a:off x="381000" y="4259048"/>
            <a:ext cx="8382000" cy="990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934" l="0" r="0" t="-49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5"/>
          <p:cNvSpPr/>
          <p:nvPr/>
        </p:nvSpPr>
        <p:spPr>
          <a:xfrm>
            <a:off x="3503039" y="4275118"/>
            <a:ext cx="5266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Similarity between users - [</a:t>
            </a:r>
            <a:r>
              <a:rPr b="0" i="1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Bibliographic Coupling</a:t>
            </a:r>
            <a:r>
              <a:rPr b="0" i="1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5"/>
          <p:cNvSpPr/>
          <p:nvPr/>
        </p:nvSpPr>
        <p:spPr>
          <a:xfrm>
            <a:off x="3499028" y="4738318"/>
            <a:ext cx="42324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Similarity between groups - [</a:t>
            </a:r>
            <a:r>
              <a:rPr b="0" i="1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Co-citation</a:t>
            </a:r>
            <a:r>
              <a:rPr b="0" i="1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45"/>
          <p:cNvSpPr/>
          <p:nvPr/>
        </p:nvSpPr>
        <p:spPr>
          <a:xfrm>
            <a:off x="1710246" y="5240417"/>
            <a:ext cx="5511193" cy="1200329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Elements on the diagonal are number of groups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the user is a member of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number of users in the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</a:pPr>
            <a:r>
              <a:rPr lang="en-US"/>
              <a:t>Transitivity/Reciprocity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</a:pPr>
            <a:r>
              <a:rPr lang="en-US"/>
              <a:t>Status/Balance</a:t>
            </a:r>
            <a:endParaRPr/>
          </a:p>
        </p:txBody>
      </p:sp>
      <p:sp>
        <p:nvSpPr>
          <p:cNvPr id="515" name="Google Shape;515;p46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Friendship Patterns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Triangles</a:t>
            </a:r>
            <a:endParaRPr/>
          </a:p>
        </p:txBody>
      </p:sp>
      <p:pic>
        <p:nvPicPr>
          <p:cNvPr id="521" name="Google Shape;521;p47"/>
          <p:cNvPicPr preferRelativeResize="0"/>
          <p:nvPr/>
        </p:nvPicPr>
        <p:blipFill rotWithShape="1">
          <a:blip r:embed="rId3">
            <a:alphaModFix/>
          </a:blip>
          <a:srcRect b="0" l="0" r="0" t="23365"/>
          <a:stretch/>
        </p:blipFill>
        <p:spPr>
          <a:xfrm>
            <a:off x="266700" y="1143000"/>
            <a:ext cx="8610600" cy="494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7" name="Google Shape;527;p48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I. Transitivity and Reciprocity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dfdc2c878_0_0"/>
          <p:cNvSpPr txBox="1"/>
          <p:nvPr>
            <p:ph idx="1" type="body"/>
          </p:nvPr>
        </p:nvSpPr>
        <p:spPr>
          <a:xfrm>
            <a:off x="457200" y="1066800"/>
            <a:ext cx="8229600" cy="53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ddfdc2c878_0_0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Collaborations between institutions</a:t>
            </a:r>
            <a:endParaRPr/>
          </a:p>
        </p:txBody>
      </p:sp>
      <p:pic>
        <p:nvPicPr>
          <p:cNvPr id="161" name="Google Shape;161;g1ddfdc2c878_0_0"/>
          <p:cNvPicPr preferRelativeResize="0"/>
          <p:nvPr/>
        </p:nvPicPr>
        <p:blipFill rotWithShape="1">
          <a:blip r:embed="rId3">
            <a:alphaModFix/>
          </a:blip>
          <a:srcRect b="0" l="0" r="35512" t="0"/>
          <a:stretch/>
        </p:blipFill>
        <p:spPr>
          <a:xfrm>
            <a:off x="1623738" y="992700"/>
            <a:ext cx="5896525" cy="546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ddfdc2c878_0_0"/>
          <p:cNvSpPr/>
          <p:nvPr/>
        </p:nvSpPr>
        <p:spPr>
          <a:xfrm>
            <a:off x="1695375" y="1066800"/>
            <a:ext cx="398400" cy="3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Transitivity</a:t>
            </a:r>
            <a:endParaRPr/>
          </a:p>
        </p:txBody>
      </p:sp>
      <p:sp>
        <p:nvSpPr>
          <p:cNvPr id="533" name="Google Shape;533;p49"/>
          <p:cNvSpPr txBox="1"/>
          <p:nvPr>
            <p:ph idx="1" type="body"/>
          </p:nvPr>
        </p:nvSpPr>
        <p:spPr>
          <a:xfrm>
            <a:off x="457200" y="1066800"/>
            <a:ext cx="82296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08" r="0" t="-10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534" name="Google Shape;53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2178555"/>
            <a:ext cx="3498808" cy="144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1542333"/>
            <a:ext cx="3904000" cy="362667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/>
        </p:nvSpPr>
        <p:spPr>
          <a:xfrm>
            <a:off x="6447630" y="3273449"/>
            <a:ext cx="2338349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[</a:t>
            </a:r>
            <a:r>
              <a:rPr lang="en-US">
                <a:solidFill>
                  <a:srgbClr val="FF0000"/>
                </a:solidFill>
              </a:rPr>
              <a:t>Global</a:t>
            </a:r>
            <a:r>
              <a:rPr lang="en-US"/>
              <a:t>] Clustering Coefficient</a:t>
            </a:r>
            <a:endParaRPr/>
          </a:p>
        </p:txBody>
      </p:sp>
      <p:sp>
        <p:nvSpPr>
          <p:cNvPr id="542" name="Google Shape;542;p50"/>
          <p:cNvSpPr txBox="1"/>
          <p:nvPr>
            <p:ph idx="1" type="body"/>
          </p:nvPr>
        </p:nvSpPr>
        <p:spPr>
          <a:xfrm>
            <a:off x="457200" y="1066800"/>
            <a:ext cx="8229600" cy="2152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Clustering coefficient </a:t>
            </a:r>
            <a:r>
              <a:rPr lang="en-US"/>
              <a:t>measures transitivity in undirected graphs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Count paths of length two and check whether the third edge exists</a:t>
            </a:r>
            <a:endParaRPr/>
          </a:p>
        </p:txBody>
      </p:sp>
      <p:sp>
        <p:nvSpPr>
          <p:cNvPr id="543" name="Google Shape;543;p50"/>
          <p:cNvSpPr/>
          <p:nvPr/>
        </p:nvSpPr>
        <p:spPr>
          <a:xfrm>
            <a:off x="609600" y="4000964"/>
            <a:ext cx="8077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When counting triangles, since every triangle has 6 closed paths of length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3083478"/>
            <a:ext cx="5222857" cy="72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6228" y="5230618"/>
            <a:ext cx="4925714" cy="76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Clustering Coefficient and Triples</a:t>
            </a:r>
            <a:endParaRPr/>
          </a:p>
        </p:txBody>
      </p:sp>
      <p:sp>
        <p:nvSpPr>
          <p:cNvPr id="551" name="Google Shape;551;p51"/>
          <p:cNvSpPr txBox="1"/>
          <p:nvPr>
            <p:ph idx="1" type="body"/>
          </p:nvPr>
        </p:nvSpPr>
        <p:spPr>
          <a:xfrm>
            <a:off x="457200" y="1066800"/>
            <a:ext cx="48768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Or we can rewrite it as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Triple</a:t>
            </a:r>
            <a:r>
              <a:rPr lang="en-US" sz="2400"/>
              <a:t>: an ordered set of three nodes,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connected by two (open triple) edges or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three edges (closed triple)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triangle can miss any of its three edges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 triangle has </a:t>
            </a:r>
            <a:r>
              <a:rPr b="1" lang="en-US" sz="2000">
                <a:solidFill>
                  <a:srgbClr val="FF0000"/>
                </a:solidFill>
              </a:rPr>
              <a:t>3 Triples</a:t>
            </a:r>
            <a:endParaRPr sz="2000"/>
          </a:p>
        </p:txBody>
      </p:sp>
      <p:sp>
        <p:nvSpPr>
          <p:cNvPr id="552" name="Google Shape;552;p51"/>
          <p:cNvSpPr/>
          <p:nvPr/>
        </p:nvSpPr>
        <p:spPr>
          <a:xfrm>
            <a:off x="5638800" y="2971800"/>
            <a:ext cx="3200400" cy="21165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1"/>
          <p:cNvSpPr/>
          <p:nvPr/>
        </p:nvSpPr>
        <p:spPr>
          <a:xfrm>
            <a:off x="5638800" y="5410200"/>
            <a:ext cx="3200400" cy="89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322" y="1576600"/>
            <a:ext cx="8545375" cy="8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[</a:t>
            </a:r>
            <a:r>
              <a:rPr lang="en-US">
                <a:solidFill>
                  <a:srgbClr val="FF0000"/>
                </a:solidFill>
              </a:rPr>
              <a:t>Local</a:t>
            </a:r>
            <a:r>
              <a:rPr lang="en-US"/>
              <a:t>] Clustering Coefficient</a:t>
            </a:r>
            <a:endParaRPr/>
          </a:p>
        </p:txBody>
      </p:sp>
      <p:sp>
        <p:nvSpPr>
          <p:cNvPr id="561" name="Google Shape;561;p53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31" r="0" t="-11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62" name="Google Shape;562;p53"/>
          <p:cNvSpPr/>
          <p:nvPr/>
        </p:nvSpPr>
        <p:spPr>
          <a:xfrm>
            <a:off x="338128" y="4188022"/>
            <a:ext cx="49530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an undirected graph, the denominator can be rewritten 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9068" y="4281752"/>
            <a:ext cx="3033143" cy="48457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3"/>
          <p:cNvSpPr/>
          <p:nvPr/>
        </p:nvSpPr>
        <p:spPr>
          <a:xfrm>
            <a:off x="402393" y="5387414"/>
            <a:ext cx="44388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Provides a way to determine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structural holes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upload.wikimedia.org/wikipedia/commons/0/05/Network_Structure.jpg" id="565" name="Google Shape;565;p53"/>
          <p:cNvPicPr preferRelativeResize="0"/>
          <p:nvPr/>
        </p:nvPicPr>
        <p:blipFill rotWithShape="1">
          <a:blip r:embed="rId5">
            <a:alphaModFix/>
          </a:blip>
          <a:srcRect b="0" l="0" r="57500" t="0"/>
          <a:stretch/>
        </p:blipFill>
        <p:spPr>
          <a:xfrm>
            <a:off x="4980948" y="5053715"/>
            <a:ext cx="1330969" cy="156095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3"/>
          <p:cNvSpPr/>
          <p:nvPr/>
        </p:nvSpPr>
        <p:spPr>
          <a:xfrm>
            <a:off x="5890801" y="5617833"/>
            <a:ext cx="392018" cy="47696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7" name="Google Shape;567;p53"/>
          <p:cNvSpPr/>
          <p:nvPr/>
        </p:nvSpPr>
        <p:spPr>
          <a:xfrm>
            <a:off x="5167955" y="5648420"/>
            <a:ext cx="384210" cy="504708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8" name="Google Shape;568;p53"/>
          <p:cNvSpPr/>
          <p:nvPr/>
        </p:nvSpPr>
        <p:spPr>
          <a:xfrm rot="4693806">
            <a:off x="5585948" y="5069848"/>
            <a:ext cx="257371" cy="365721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69" name="Google Shape;569;p53"/>
          <p:cNvGrpSpPr/>
          <p:nvPr/>
        </p:nvGrpSpPr>
        <p:grpSpPr>
          <a:xfrm>
            <a:off x="5360060" y="5315414"/>
            <a:ext cx="1821000" cy="837714"/>
            <a:chOff x="6737701" y="5042243"/>
            <a:chExt cx="1821000" cy="837714"/>
          </a:xfrm>
        </p:grpSpPr>
        <p:cxnSp>
          <p:nvCxnSpPr>
            <p:cNvPr id="570" name="Google Shape;570;p53"/>
            <p:cNvCxnSpPr>
              <a:endCxn id="566" idx="6"/>
            </p:cNvCxnSpPr>
            <p:nvPr/>
          </p:nvCxnSpPr>
          <p:spPr>
            <a:xfrm rot="10800000">
              <a:off x="7660460" y="5583145"/>
              <a:ext cx="869100" cy="263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1" name="Google Shape;571;p53"/>
            <p:cNvCxnSpPr>
              <a:endCxn id="568" idx="7"/>
            </p:cNvCxnSpPr>
            <p:nvPr/>
          </p:nvCxnSpPr>
          <p:spPr>
            <a:xfrm rot="10800000">
              <a:off x="7237419" y="5042243"/>
              <a:ext cx="1321200" cy="819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2" name="Google Shape;572;p53"/>
            <p:cNvCxnSpPr>
              <a:endCxn id="567" idx="4"/>
            </p:cNvCxnSpPr>
            <p:nvPr/>
          </p:nvCxnSpPr>
          <p:spPr>
            <a:xfrm flipH="1">
              <a:off x="6737701" y="5867357"/>
              <a:ext cx="1821000" cy="12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573" name="Google Shape;573;p53"/>
          <p:cNvSpPr/>
          <p:nvPr/>
        </p:nvSpPr>
        <p:spPr>
          <a:xfrm>
            <a:off x="6999977" y="5606884"/>
            <a:ext cx="1735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Structural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Holes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8325" y="3540425"/>
            <a:ext cx="546735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690" y="2267221"/>
            <a:ext cx="2353675" cy="27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Reciprocity</a:t>
            </a:r>
            <a:endParaRPr/>
          </a:p>
        </p:txBody>
      </p:sp>
      <p:sp>
        <p:nvSpPr>
          <p:cNvPr id="582" name="Google Shape;582;p55"/>
          <p:cNvSpPr txBox="1"/>
          <p:nvPr>
            <p:ph idx="1" type="body"/>
          </p:nvPr>
        </p:nvSpPr>
        <p:spPr>
          <a:xfrm>
            <a:off x="381000" y="978797"/>
            <a:ext cx="4724400" cy="53187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708" r="-1543" t="-206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7"/>
          <p:cNvSpPr txBox="1"/>
          <p:nvPr>
            <p:ph idx="1" type="body"/>
          </p:nvPr>
        </p:nvSpPr>
        <p:spPr>
          <a:xfrm>
            <a:off x="1981200" y="3886200"/>
            <a:ext cx="4114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Char char="•"/>
            </a:pPr>
            <a:r>
              <a:rPr lang="en-US"/>
              <a:t>Measuring consistency in friendships</a:t>
            </a:r>
            <a:endParaRPr/>
          </a:p>
        </p:txBody>
      </p:sp>
      <p:sp>
        <p:nvSpPr>
          <p:cNvPr id="589" name="Google Shape;589;p57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II. Balance and Status</a:t>
            </a:r>
            <a:endParaRPr/>
          </a:p>
        </p:txBody>
      </p:sp>
      <p:pic>
        <p:nvPicPr>
          <p:cNvPr descr="http://img15.deviantart.net/9836/i/2008/350/a/c/friends_and_foes_by_nutboltu.jpg" id="590" name="Google Shape;590;p57"/>
          <p:cNvPicPr preferRelativeResize="0"/>
          <p:nvPr/>
        </p:nvPicPr>
        <p:blipFill rotWithShape="1">
          <a:blip r:embed="rId3">
            <a:alphaModFix/>
          </a:blip>
          <a:srcRect b="11882" l="0" r="0" t="0"/>
          <a:stretch/>
        </p:blipFill>
        <p:spPr>
          <a:xfrm>
            <a:off x="5715000" y="3981450"/>
            <a:ext cx="3276600" cy="2418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koreabizwire.com/wp/wp-content/uploads/2016/02/%EB%B9%88%EB%B6%80%EA%B2%A9%EC%B0%A8.jpg" id="591" name="Google Shape;59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2400" y="4522166"/>
            <a:ext cx="2649259" cy="1764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8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Social Balance Theory</a:t>
            </a:r>
            <a:endParaRPr/>
          </a:p>
        </p:txBody>
      </p:sp>
      <p:sp>
        <p:nvSpPr>
          <p:cNvPr id="597" name="Google Shape;597;p58"/>
          <p:cNvSpPr txBox="1"/>
          <p:nvPr>
            <p:ph idx="1" type="body"/>
          </p:nvPr>
        </p:nvSpPr>
        <p:spPr>
          <a:xfrm>
            <a:off x="457200" y="853440"/>
            <a:ext cx="8686800" cy="52425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60" r="-488" t="-104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598" name="Google Shape;59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00" y="2336434"/>
            <a:ext cx="4179809" cy="113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9333" y="5868954"/>
            <a:ext cx="3285333" cy="48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01" y="951082"/>
            <a:ext cx="8437599" cy="46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Social Balance Theory: Possible Combinations</a:t>
            </a:r>
            <a:endParaRPr/>
          </a:p>
        </p:txBody>
      </p:sp>
      <p:sp>
        <p:nvSpPr>
          <p:cNvPr id="606" name="Google Shape;606;p59"/>
          <p:cNvSpPr txBox="1"/>
          <p:nvPr>
            <p:ph idx="1" type="body"/>
          </p:nvPr>
        </p:nvSpPr>
        <p:spPr>
          <a:xfrm>
            <a:off x="325401" y="5676226"/>
            <a:ext cx="8437599" cy="74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any cycle, if the multiplication of edge values become positive, then the cycle is socially balanced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Social Status Theory</a:t>
            </a:r>
            <a:endParaRPr/>
          </a:p>
        </p:txBody>
      </p:sp>
      <p:sp>
        <p:nvSpPr>
          <p:cNvPr id="612" name="Google Shape;612;p60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Status: </a:t>
            </a:r>
            <a:r>
              <a:rPr lang="en-US"/>
              <a:t>how prestigious an individual is ranked within a society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Social status theory: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How consistent individuals are in assigning status to their neighbors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Informally,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7625" y="5101450"/>
            <a:ext cx="6608749" cy="4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Social Status Theory: Example</a:t>
            </a:r>
            <a:endParaRPr/>
          </a:p>
        </p:txBody>
      </p:sp>
      <p:sp>
        <p:nvSpPr>
          <p:cNvPr id="619" name="Google Shape;619;p61"/>
          <p:cNvSpPr txBox="1"/>
          <p:nvPr>
            <p:ph idx="1" type="body"/>
          </p:nvPr>
        </p:nvSpPr>
        <p:spPr>
          <a:xfrm>
            <a:off x="457200" y="4495800"/>
            <a:ext cx="8229600" cy="19659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31" r="-590" t="-34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620" name="Google Shape;62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0" y="1447800"/>
            <a:ext cx="4952999" cy="1763452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1"/>
          <p:cNvSpPr/>
          <p:nvPr/>
        </p:nvSpPr>
        <p:spPr>
          <a:xfrm>
            <a:off x="1828800" y="3212068"/>
            <a:ext cx="2635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Unstable configuration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1"/>
          <p:cNvSpPr/>
          <p:nvPr/>
        </p:nvSpPr>
        <p:spPr>
          <a:xfrm>
            <a:off x="4637533" y="3212068"/>
            <a:ext cx="2342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Stable configuration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Internet</a:t>
            </a:r>
            <a:endParaRPr/>
          </a:p>
        </p:txBody>
      </p:sp>
      <p:pic>
        <p:nvPicPr>
          <p:cNvPr id="168" name="Google Shape;168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2937" y="1066800"/>
            <a:ext cx="5318125" cy="53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ddfdc2c878_0_42"/>
          <p:cNvSpPr txBox="1"/>
          <p:nvPr>
            <p:ph idx="1" type="body"/>
          </p:nvPr>
        </p:nvSpPr>
        <p:spPr>
          <a:xfrm>
            <a:off x="457200" y="1066800"/>
            <a:ext cx="8229600" cy="43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Balance differs between</a:t>
            </a:r>
            <a:br>
              <a:rPr lang="en-US"/>
            </a:br>
            <a:r>
              <a:rPr lang="en-US"/>
              <a:t>nodes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Trade: 				</a:t>
            </a:r>
            <a:r>
              <a:rPr lang="en-US"/>
              <a:t>+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Alliances: 			+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MIDs (attacks): 	 -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Rivalries: 			 -</a:t>
            </a:r>
            <a:endParaRPr/>
          </a:p>
        </p:txBody>
      </p:sp>
      <p:sp>
        <p:nvSpPr>
          <p:cNvPr id="629" name="Google Shape;629;g1ddfdc2c878_0_42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630" name="Google Shape;630;g1ddfdc2c878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526" y="938875"/>
            <a:ext cx="3683325" cy="557454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1ddfdc2c878_0_42"/>
          <p:cNvSpPr txBox="1"/>
          <p:nvPr/>
        </p:nvSpPr>
        <p:spPr>
          <a:xfrm>
            <a:off x="151075" y="6015975"/>
            <a:ext cx="90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Burghardt &amp; Maoz, 2020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7" name="Google Shape;637;p70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Measuring Centrality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7ab5bd6ea_2_5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Klout</a:t>
            </a:r>
            <a:endParaRPr/>
          </a:p>
        </p:txBody>
      </p:sp>
      <p:pic>
        <p:nvPicPr>
          <p:cNvPr descr="http://blogs-images.forbes.com/anthonykosner/files/2012/08/Barack-Obama-vs-Justin-Bieber-Klout-Score.jpg" id="643" name="Google Shape;643;g117ab5bd6ea_2_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08" l="0" r="3997" t="2564"/>
          <a:stretch/>
        </p:blipFill>
        <p:spPr>
          <a:xfrm>
            <a:off x="304800" y="1143000"/>
            <a:ext cx="54864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offthegrid-pr.com/storage/blog-images/klout/Klout%20score%20-%20Warren%20Buffet.jpg?__SQUARESPACE_CACHEVERSION=1295495211626" id="644" name="Google Shape;644;g117ab5bd6ea_2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200" y="3894280"/>
            <a:ext cx="5094157" cy="250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117ab5bd6ea_2_57"/>
          <p:cNvSpPr txBox="1"/>
          <p:nvPr/>
        </p:nvSpPr>
        <p:spPr>
          <a:xfrm>
            <a:off x="6465757" y="2389151"/>
            <a:ext cx="2133600" cy="1200329"/>
          </a:xfrm>
          <a:prstGeom prst="rect">
            <a:avLst/>
          </a:prstGeom>
          <a:gradFill>
            <a:gsLst>
              <a:gs pos="0">
                <a:srgbClr val="383838"/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It is difficult to measure influence!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7ab5bd6ea_2_6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Why Do We Need Measures?</a:t>
            </a:r>
            <a:endParaRPr/>
          </a:p>
        </p:txBody>
      </p:sp>
      <p:sp>
        <p:nvSpPr>
          <p:cNvPr id="651" name="Google Shape;651;g117ab5bd6ea_2_65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Who are the central figures (influential individuals) in the network?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b="1" lang="en-US">
                <a:solidFill>
                  <a:srgbClr val="FF0000"/>
                </a:solidFill>
              </a:rPr>
              <a:t>Centrality</a:t>
            </a:r>
            <a:endParaRPr/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interaction patterns are common in friends?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b="1" lang="en-US">
                <a:solidFill>
                  <a:srgbClr val="FF0000"/>
                </a:solidFill>
              </a:rPr>
              <a:t>Reciprocity </a:t>
            </a:r>
            <a:r>
              <a:rPr b="1" lang="en-US"/>
              <a:t>and</a:t>
            </a:r>
            <a:r>
              <a:rPr b="1" lang="en-US">
                <a:solidFill>
                  <a:srgbClr val="FF0000"/>
                </a:solidFill>
              </a:rPr>
              <a:t> Transitivity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b="1" lang="en-US">
                <a:solidFill>
                  <a:srgbClr val="FF0000"/>
                </a:solidFill>
              </a:rPr>
              <a:t>Balance </a:t>
            </a:r>
            <a:r>
              <a:rPr b="1" lang="en-US"/>
              <a:t>and</a:t>
            </a:r>
            <a:r>
              <a:rPr b="1" lang="en-US">
                <a:solidFill>
                  <a:srgbClr val="FF0000"/>
                </a:solidFill>
              </a:rPr>
              <a:t> Status</a:t>
            </a:r>
            <a:endParaRPr/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Who are the like-minded users and how can we find these similar individuals?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b="1" lang="en-US">
                <a:solidFill>
                  <a:srgbClr val="FF0000"/>
                </a:solidFill>
              </a:rPr>
              <a:t>Similarity</a:t>
            </a:r>
            <a:endParaRPr/>
          </a:p>
          <a:p>
            <a:pPr indent="-19177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To answer these and similar questions, one first needs to define measures for quantifying </a:t>
            </a:r>
            <a:r>
              <a:rPr b="1" lang="en-US"/>
              <a:t>centrality</a:t>
            </a:r>
            <a:r>
              <a:rPr lang="en-US"/>
              <a:t>, </a:t>
            </a:r>
            <a:r>
              <a:rPr b="1" lang="en-US"/>
              <a:t>level of interactions</a:t>
            </a:r>
            <a:r>
              <a:rPr lang="en-US"/>
              <a:t>, and </a:t>
            </a:r>
            <a:r>
              <a:rPr b="1" lang="en-US"/>
              <a:t>similarity</a:t>
            </a:r>
            <a:r>
              <a:rPr lang="en-US"/>
              <a:t>, among others.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7ab5bd6ea_2_70"/>
          <p:cNvSpPr txBox="1"/>
          <p:nvPr>
            <p:ph idx="1" type="body"/>
          </p:nvPr>
        </p:nvSpPr>
        <p:spPr>
          <a:xfrm>
            <a:off x="381000" y="3886200"/>
            <a:ext cx="84582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</a:pPr>
            <a:r>
              <a:rPr lang="en-US" sz="2000"/>
              <a:t>Centrality defines how important a node is within a network</a:t>
            </a:r>
            <a:endParaRPr/>
          </a:p>
        </p:txBody>
      </p:sp>
      <p:sp>
        <p:nvSpPr>
          <p:cNvPr id="657" name="Google Shape;657;g117ab5bd6ea_2_70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Centrality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7ab5bd6ea_2_75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Centrality in terms of those who you are connected to</a:t>
            </a:r>
            <a:endParaRPr/>
          </a:p>
        </p:txBody>
      </p:sp>
      <p:sp>
        <p:nvSpPr>
          <p:cNvPr id="663" name="Google Shape;663;g117ab5bd6ea_2_75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7ab5bd6ea_2_8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Degree Centrality</a:t>
            </a:r>
            <a:endParaRPr/>
          </a:p>
        </p:txBody>
      </p:sp>
      <p:sp>
        <p:nvSpPr>
          <p:cNvPr id="669" name="Google Shape;669;g117ab5bd6ea_2_80"/>
          <p:cNvSpPr txBox="1"/>
          <p:nvPr>
            <p:ph idx="1" type="body"/>
          </p:nvPr>
        </p:nvSpPr>
        <p:spPr>
          <a:xfrm>
            <a:off x="457200" y="1066800"/>
            <a:ext cx="8686800" cy="531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60" r="0" t="-11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670" name="Google Shape;670;g117ab5bd6ea_2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8246" y="4102677"/>
            <a:ext cx="2310954" cy="230703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17ab5bd6ea_2_80"/>
          <p:cNvSpPr/>
          <p:nvPr/>
        </p:nvSpPr>
        <p:spPr>
          <a:xfrm>
            <a:off x="785217" y="4419600"/>
            <a:ext cx="5410200" cy="13849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452" l="-2366" r="-223" t="-440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g117ab5bd6ea_2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4200" y="2331815"/>
            <a:ext cx="2441143" cy="50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7ab5bd6ea_2_88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Degree Centrality in Directed Graphs</a:t>
            </a:r>
            <a:endParaRPr/>
          </a:p>
        </p:txBody>
      </p:sp>
      <p:sp>
        <p:nvSpPr>
          <p:cNvPr id="678" name="Google Shape;678;g117ab5bd6ea_2_88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directed graphs, we can either use the in-degree, the out-degree, or the combination as the degree centrality value: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practice, mostly in-degree is used.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79" name="Google Shape;679;g117ab5bd6ea_2_88"/>
          <p:cNvSpPr/>
          <p:nvPr/>
        </p:nvSpPr>
        <p:spPr>
          <a:xfrm>
            <a:off x="885709" y="5510653"/>
            <a:ext cx="8197200" cy="5435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330" l="0" r="0" t="-89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g117ab5bd6ea_2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511" y="3361189"/>
            <a:ext cx="7924114" cy="188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7ab5bd6ea_2_9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Normalized Degree Centrality</a:t>
            </a:r>
            <a:endParaRPr/>
          </a:p>
        </p:txBody>
      </p:sp>
      <p:sp>
        <p:nvSpPr>
          <p:cNvPr id="687" name="Google Shape;687;g117ab5bd6ea_2_95"/>
          <p:cNvSpPr txBox="1"/>
          <p:nvPr>
            <p:ph idx="1" type="body"/>
          </p:nvPr>
        </p:nvSpPr>
        <p:spPr>
          <a:xfrm>
            <a:off x="457200" y="1066800"/>
            <a:ext cx="57150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Normalized by the maximum </a:t>
            </a:r>
            <a:r>
              <a:rPr lang="en-US" u="sng"/>
              <a:t>possible</a:t>
            </a:r>
            <a:r>
              <a:rPr lang="en-US"/>
              <a:t> degree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Normalized by the maximum degree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Normalized by the degree sum</a:t>
            </a:r>
            <a:endParaRPr/>
          </a:p>
        </p:txBody>
      </p:sp>
      <p:pic>
        <p:nvPicPr>
          <p:cNvPr id="688" name="Google Shape;688;g117ab5bd6ea_2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150" y="1676321"/>
            <a:ext cx="2717714" cy="47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117ab5bd6ea_2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2150" y="3173936"/>
            <a:ext cx="3069714" cy="54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117ab5bd6ea_2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2150" y="5029200"/>
            <a:ext cx="4989714" cy="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7ab5bd6ea_2_119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Eigenvector Centrality</a:t>
            </a:r>
            <a:endParaRPr/>
          </a:p>
        </p:txBody>
      </p:sp>
      <p:sp>
        <p:nvSpPr>
          <p:cNvPr id="696" name="Google Shape;696;g117ab5bd6ea_2_119"/>
          <p:cNvSpPr txBox="1"/>
          <p:nvPr>
            <p:ph idx="1" type="body"/>
          </p:nvPr>
        </p:nvSpPr>
        <p:spPr>
          <a:xfrm>
            <a:off x="457200" y="1066800"/>
            <a:ext cx="60960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Having more friends does not by itself guarantee that someone is more important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Having more </a:t>
            </a:r>
            <a:r>
              <a:rPr b="1" lang="en-US"/>
              <a:t>important friends </a:t>
            </a:r>
            <a:r>
              <a:rPr lang="en-US"/>
              <a:t>provides a stronger signal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media.licdn.com/mpr/mpr/shrinknp_200_200/p/2/000/0e3/005/2fc7e9b.jpg" id="697" name="Google Shape;697;g117ab5bd6ea_2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2444" y="1110734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117ab5bd6ea_2_119"/>
          <p:cNvSpPr/>
          <p:nvPr/>
        </p:nvSpPr>
        <p:spPr>
          <a:xfrm>
            <a:off x="6857396" y="3015734"/>
            <a:ext cx="16321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Phillip Bonacich</a:t>
            </a:r>
            <a:endParaRPr b="0" i="1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g117ab5bd6ea_2_119"/>
          <p:cNvSpPr/>
          <p:nvPr/>
        </p:nvSpPr>
        <p:spPr>
          <a:xfrm>
            <a:off x="457200" y="3582888"/>
            <a:ext cx="81534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Eigenvector centrality generalizes degree centrality by incorporating the importance of the neighbors  (undirected)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directed graphs, we can use incoming or outgoing edges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Social Networks and Social Network Analysis</a:t>
            </a:r>
            <a:endParaRPr/>
          </a:p>
        </p:txBody>
      </p:sp>
      <p:sp>
        <p:nvSpPr>
          <p:cNvPr id="175" name="Google Shape;175;p6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social network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network where elements have a social structure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set of </a:t>
            </a:r>
            <a:r>
              <a:rPr lang="en-US">
                <a:solidFill>
                  <a:srgbClr val="FF0000"/>
                </a:solidFill>
              </a:rPr>
              <a:t>actors</a:t>
            </a:r>
            <a:r>
              <a:rPr lang="en-US"/>
              <a:t> (such as individuals or organizations)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set of </a:t>
            </a:r>
            <a:r>
              <a:rPr lang="en-US">
                <a:solidFill>
                  <a:srgbClr val="FF0000"/>
                </a:solidFill>
              </a:rPr>
              <a:t>ties</a:t>
            </a:r>
            <a:r>
              <a:rPr lang="en-US"/>
              <a:t> (connections between individuals)</a:t>
            </a:r>
            <a:endParaRPr/>
          </a:p>
          <a:p>
            <a:pPr indent="-111125" lvl="2" marL="11430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Social networks examples: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your family network, your friend network, your colleagues ,etc.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To analyze these networks we can use </a:t>
            </a:r>
            <a:r>
              <a:rPr lang="en-US">
                <a:solidFill>
                  <a:srgbClr val="FF0000"/>
                </a:solidFill>
              </a:rPr>
              <a:t>Social Network Analysis</a:t>
            </a:r>
            <a:r>
              <a:rPr lang="en-US"/>
              <a:t> (SNA)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Social Network Analysis is an interdisciplinary field from social sciences, statistics, graph theory, complex networks, and now computer science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7ab5bd6ea_2_25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PageRank</a:t>
            </a:r>
            <a:endParaRPr/>
          </a:p>
        </p:txBody>
      </p:sp>
      <p:sp>
        <p:nvSpPr>
          <p:cNvPr id="705" name="Google Shape;705;g117ab5bd6ea_2_250"/>
          <p:cNvSpPr txBox="1"/>
          <p:nvPr>
            <p:ph idx="1" type="body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Problem with Eigenvector Centrality: </a:t>
            </a:r>
            <a:endParaRPr/>
          </a:p>
          <a:p>
            <a:pPr indent="-29718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directed graphs, once a node becomes an authority (high centrality), it passes </a:t>
            </a:r>
            <a:r>
              <a:rPr b="1" lang="en-US"/>
              <a:t>all </a:t>
            </a:r>
            <a:r>
              <a:rPr lang="en-US"/>
              <a:t>its centrality along </a:t>
            </a:r>
            <a:r>
              <a:rPr b="1" lang="en-US"/>
              <a:t>all </a:t>
            </a:r>
            <a:r>
              <a:rPr lang="en-US"/>
              <a:t>of its out-links</a:t>
            </a:r>
            <a:endParaRPr/>
          </a:p>
          <a:p>
            <a:pPr indent="-14478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is less desirable since not everyone known by a well-known person is well-known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Solution?</a:t>
            </a:r>
            <a:endParaRPr/>
          </a:p>
          <a:p>
            <a:pPr indent="-29718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 can divide the value of passed centrality by the number of outgoing links, i.e., out-degree of that node </a:t>
            </a:r>
            <a:endParaRPr/>
          </a:p>
          <a:p>
            <a:pPr indent="-29718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Each connected neighbor gets a fraction of the source node’s centrality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7ab5bd6ea_2_308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Centrality in terms of how you connect others </a:t>
            </a:r>
            <a:br>
              <a:rPr lang="en-US"/>
            </a:br>
            <a:r>
              <a:rPr lang="en-US" sz="3200"/>
              <a:t>(information broker)</a:t>
            </a:r>
            <a:endParaRPr/>
          </a:p>
        </p:txBody>
      </p:sp>
      <p:sp>
        <p:nvSpPr>
          <p:cNvPr id="711" name="Google Shape;711;g117ab5bd6ea_2_308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17ab5bd6ea_2_31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Betweenness Centrality</a:t>
            </a:r>
            <a:endParaRPr/>
          </a:p>
        </p:txBody>
      </p:sp>
      <p:sp>
        <p:nvSpPr>
          <p:cNvPr id="717" name="Google Shape;717;g117ab5bd6ea_2_313"/>
          <p:cNvSpPr txBox="1"/>
          <p:nvPr>
            <p:ph idx="1" type="body"/>
          </p:nvPr>
        </p:nvSpPr>
        <p:spPr>
          <a:xfrm>
            <a:off x="457200" y="1063878"/>
            <a:ext cx="6553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Another way of looking at centrality is by considering how important nodes are in connecting other nodes</a:t>
            </a:r>
            <a:endParaRPr/>
          </a:p>
        </p:txBody>
      </p:sp>
      <p:sp>
        <p:nvSpPr>
          <p:cNvPr id="718" name="Google Shape;718;g117ab5bd6ea_2_313"/>
          <p:cNvSpPr/>
          <p:nvPr/>
        </p:nvSpPr>
        <p:spPr>
          <a:xfrm>
            <a:off x="1828800" y="5410200"/>
            <a:ext cx="6553200" cy="707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791" l="-927" r="0" t="-51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117ab5bd6ea_2_313"/>
          <p:cNvSpPr/>
          <p:nvPr/>
        </p:nvSpPr>
        <p:spPr>
          <a:xfrm>
            <a:off x="1828800" y="4572000"/>
            <a:ext cx="6766276" cy="7078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4652" l="-898" r="-447" t="-43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g117ab5bd6ea_2_3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495" y="3362007"/>
            <a:ext cx="5305905" cy="74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117ab5bd6ea_2_3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553" y="4743316"/>
            <a:ext cx="390248" cy="19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117ab5bd6ea_2_3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553" y="5562600"/>
            <a:ext cx="907277" cy="326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ocsci.uci.edu/files/profiles/photos/lcfreema_117229.jpg" id="723" name="Google Shape;723;g117ab5bd6ea_2_3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49339" y="1159440"/>
            <a:ext cx="14763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117ab5bd6ea_2_313"/>
          <p:cNvSpPr/>
          <p:nvPr/>
        </p:nvSpPr>
        <p:spPr>
          <a:xfrm>
            <a:off x="7249339" y="2837701"/>
            <a:ext cx="15976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Linton Freeman</a:t>
            </a:r>
            <a:endParaRPr b="0" i="1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17ab5bd6ea_2_396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Centrality in terms of how fast you can reach others</a:t>
            </a:r>
            <a:br>
              <a:rPr lang="en-US"/>
            </a:br>
            <a:endParaRPr sz="3200"/>
          </a:p>
        </p:txBody>
      </p:sp>
      <p:sp>
        <p:nvSpPr>
          <p:cNvPr id="730" name="Google Shape;730;g117ab5bd6ea_2_396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7ab5bd6ea_2_40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Closeness Centrality</a:t>
            </a:r>
            <a:endParaRPr/>
          </a:p>
        </p:txBody>
      </p:sp>
      <p:sp>
        <p:nvSpPr>
          <p:cNvPr id="736" name="Google Shape;736;g117ab5bd6ea_2_401"/>
          <p:cNvSpPr txBox="1"/>
          <p:nvPr>
            <p:ph idx="1" type="body"/>
          </p:nvPr>
        </p:nvSpPr>
        <p:spPr>
          <a:xfrm>
            <a:off x="457200" y="1066800"/>
            <a:ext cx="69342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intuition is that influential/central nodes can quickly reach other nodes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nodes should have a smaller average shortest path length to others</a:t>
            </a:r>
            <a:endParaRPr/>
          </a:p>
        </p:txBody>
      </p:sp>
      <p:sp>
        <p:nvSpPr>
          <p:cNvPr id="737" name="Google Shape;737;g117ab5bd6ea_2_401"/>
          <p:cNvSpPr/>
          <p:nvPr/>
        </p:nvSpPr>
        <p:spPr>
          <a:xfrm>
            <a:off x="1371600" y="4244403"/>
            <a:ext cx="31120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Closeness centrality: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g117ab5bd6ea_2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219" y="4089711"/>
            <a:ext cx="2584381" cy="77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117ab5bd6ea_2_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5278778"/>
            <a:ext cx="4443428" cy="688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ocsci.uci.edu/files/profiles/photos/lcfreema_117229.jpg" id="740" name="Google Shape;740;g117ab5bd6ea_2_4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9959" y="1170826"/>
            <a:ext cx="14763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117ab5bd6ea_2_401"/>
          <p:cNvSpPr/>
          <p:nvPr/>
        </p:nvSpPr>
        <p:spPr>
          <a:xfrm>
            <a:off x="7290059" y="2837701"/>
            <a:ext cx="15976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Linton Freeman</a:t>
            </a:r>
            <a:endParaRPr b="0" i="1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7ab5bd6ea_2_430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rgbClr val="383838">
                  <a:alpha val="60000"/>
                </a:srgbClr>
              </a:gs>
              <a:gs pos="80000">
                <a:srgbClr val="4A4A4A"/>
              </a:gs>
              <a:gs pos="100000">
                <a:srgbClr val="4A4A4A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n-US"/>
              <a:t>An Interesting Comparison!</a:t>
            </a:r>
            <a:endParaRPr/>
          </a:p>
        </p:txBody>
      </p:sp>
      <p:sp>
        <p:nvSpPr>
          <p:cNvPr id="747" name="Google Shape;747;g117ab5bd6ea_2_430"/>
          <p:cNvSpPr txBox="1"/>
          <p:nvPr/>
        </p:nvSpPr>
        <p:spPr>
          <a:xfrm>
            <a:off x="379413" y="1095375"/>
            <a:ext cx="87645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Comparing three centrality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Generally, the 3 centrality types will be positively correlated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When they are not (or low correlation), it usually reveals interesting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8" name="Google Shape;748;g117ab5bd6ea_2_430"/>
          <p:cNvGrpSpPr/>
          <p:nvPr/>
        </p:nvGrpSpPr>
        <p:grpSpPr>
          <a:xfrm>
            <a:off x="379413" y="2172593"/>
            <a:ext cx="8583513" cy="4199577"/>
            <a:chOff x="-3" y="-3"/>
            <a:chExt cx="3894" cy="2642"/>
          </a:xfrm>
        </p:grpSpPr>
        <p:grpSp>
          <p:nvGrpSpPr>
            <p:cNvPr id="749" name="Google Shape;749;g117ab5bd6ea_2_430"/>
            <p:cNvGrpSpPr/>
            <p:nvPr/>
          </p:nvGrpSpPr>
          <p:grpSpPr>
            <a:xfrm>
              <a:off x="0" y="0"/>
              <a:ext cx="3888" cy="2639"/>
              <a:chOff x="0" y="0"/>
              <a:chExt cx="3888" cy="2639"/>
            </a:xfrm>
          </p:grpSpPr>
          <p:grpSp>
            <p:nvGrpSpPr>
              <p:cNvPr id="750" name="Google Shape;750;g117ab5bd6ea_2_430"/>
              <p:cNvGrpSpPr/>
              <p:nvPr/>
            </p:nvGrpSpPr>
            <p:grpSpPr>
              <a:xfrm>
                <a:off x="0" y="0"/>
                <a:ext cx="972" cy="384"/>
                <a:chOff x="0" y="0"/>
                <a:chExt cx="972" cy="384"/>
              </a:xfrm>
            </p:grpSpPr>
            <p:sp>
              <p:nvSpPr>
                <p:cNvPr id="751" name="Google Shape;751;g117ab5bd6ea_2_430"/>
                <p:cNvSpPr/>
                <p:nvPr/>
              </p:nvSpPr>
              <p:spPr>
                <a:xfrm>
                  <a:off x="43" y="0"/>
                  <a:ext cx="886" cy="3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0" i="0" lang="en-US" sz="11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 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52" name="Google Shape;752;g117ab5bd6ea_2_430"/>
                <p:cNvSpPr/>
                <p:nvPr/>
              </p:nvSpPr>
              <p:spPr>
                <a:xfrm>
                  <a:off x="0" y="0"/>
                  <a:ext cx="972" cy="38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53" name="Google Shape;753;g117ab5bd6ea_2_430"/>
              <p:cNvGrpSpPr/>
              <p:nvPr/>
            </p:nvGrpSpPr>
            <p:grpSpPr>
              <a:xfrm>
                <a:off x="972" y="0"/>
                <a:ext cx="972" cy="384"/>
                <a:chOff x="972" y="0"/>
                <a:chExt cx="972" cy="384"/>
              </a:xfrm>
            </p:grpSpPr>
            <p:sp>
              <p:nvSpPr>
                <p:cNvPr id="754" name="Google Shape;754;g117ab5bd6ea_2_430"/>
                <p:cNvSpPr/>
                <p:nvPr/>
              </p:nvSpPr>
              <p:spPr>
                <a:xfrm>
                  <a:off x="1015" y="0"/>
                  <a:ext cx="886" cy="3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00B05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Low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00B05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Degree</a:t>
                  </a:r>
                  <a:r>
                    <a:rPr b="1" i="0" lang="en-US" sz="18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	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g117ab5bd6ea_2_430"/>
                <p:cNvSpPr/>
                <p:nvPr/>
              </p:nvSpPr>
              <p:spPr>
                <a:xfrm>
                  <a:off x="972" y="0"/>
                  <a:ext cx="972" cy="38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56" name="Google Shape;756;g117ab5bd6ea_2_430"/>
              <p:cNvGrpSpPr/>
              <p:nvPr/>
            </p:nvGrpSpPr>
            <p:grpSpPr>
              <a:xfrm>
                <a:off x="1944" y="0"/>
                <a:ext cx="972" cy="384"/>
                <a:chOff x="1944" y="0"/>
                <a:chExt cx="972" cy="384"/>
              </a:xfrm>
            </p:grpSpPr>
            <p:sp>
              <p:nvSpPr>
                <p:cNvPr id="757" name="Google Shape;757;g117ab5bd6ea_2_430"/>
                <p:cNvSpPr/>
                <p:nvPr/>
              </p:nvSpPr>
              <p:spPr>
                <a:xfrm>
                  <a:off x="1987" y="0"/>
                  <a:ext cx="886" cy="3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7030A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Low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7030A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Closeness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117ab5bd6ea_2_430"/>
                <p:cNvSpPr/>
                <p:nvPr/>
              </p:nvSpPr>
              <p:spPr>
                <a:xfrm>
                  <a:off x="1944" y="0"/>
                  <a:ext cx="972" cy="38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59" name="Google Shape;759;g117ab5bd6ea_2_430"/>
              <p:cNvGrpSpPr/>
              <p:nvPr/>
            </p:nvGrpSpPr>
            <p:grpSpPr>
              <a:xfrm>
                <a:off x="2916" y="0"/>
                <a:ext cx="972" cy="384"/>
                <a:chOff x="2916" y="0"/>
                <a:chExt cx="972" cy="384"/>
              </a:xfrm>
            </p:grpSpPr>
            <p:sp>
              <p:nvSpPr>
                <p:cNvPr id="760" name="Google Shape;760;g117ab5bd6ea_2_430"/>
                <p:cNvSpPr/>
                <p:nvPr/>
              </p:nvSpPr>
              <p:spPr>
                <a:xfrm>
                  <a:off x="2959" y="0"/>
                  <a:ext cx="886" cy="3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FF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Low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FF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Betweenness</a:t>
                  </a:r>
                  <a:endParaRPr b="1" i="0" sz="1800" u="none" cap="none" strike="noStrike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61" name="Google Shape;761;g117ab5bd6ea_2_430"/>
                <p:cNvSpPr/>
                <p:nvPr/>
              </p:nvSpPr>
              <p:spPr>
                <a:xfrm>
                  <a:off x="2916" y="0"/>
                  <a:ext cx="972" cy="38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62" name="Google Shape;762;g117ab5bd6ea_2_430"/>
              <p:cNvGrpSpPr/>
              <p:nvPr/>
            </p:nvGrpSpPr>
            <p:grpSpPr>
              <a:xfrm>
                <a:off x="0" y="384"/>
                <a:ext cx="972" cy="798"/>
                <a:chOff x="0" y="384"/>
                <a:chExt cx="972" cy="798"/>
              </a:xfrm>
            </p:grpSpPr>
            <p:sp>
              <p:nvSpPr>
                <p:cNvPr id="763" name="Google Shape;763;g117ab5bd6ea_2_430"/>
                <p:cNvSpPr/>
                <p:nvPr/>
              </p:nvSpPr>
              <p:spPr>
                <a:xfrm>
                  <a:off x="64" y="510"/>
                  <a:ext cx="886" cy="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00B05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High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00B05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Degree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t/>
                  </a:r>
                  <a:endParaRPr b="0" i="0" sz="32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64" name="Google Shape;764;g117ab5bd6ea_2_430"/>
                <p:cNvSpPr/>
                <p:nvPr/>
              </p:nvSpPr>
              <p:spPr>
                <a:xfrm>
                  <a:off x="0" y="384"/>
                  <a:ext cx="972" cy="67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65" name="Google Shape;765;g117ab5bd6ea_2_430"/>
              <p:cNvGrpSpPr/>
              <p:nvPr/>
            </p:nvGrpSpPr>
            <p:grpSpPr>
              <a:xfrm>
                <a:off x="972" y="384"/>
                <a:ext cx="972" cy="672"/>
                <a:chOff x="972" y="384"/>
                <a:chExt cx="972" cy="672"/>
              </a:xfrm>
            </p:grpSpPr>
            <p:sp>
              <p:nvSpPr>
                <p:cNvPr id="766" name="Google Shape;766;g117ab5bd6ea_2_430"/>
                <p:cNvSpPr/>
                <p:nvPr/>
              </p:nvSpPr>
              <p:spPr>
                <a:xfrm>
                  <a:off x="1015" y="384"/>
                  <a:ext cx="886" cy="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0" i="0" lang="en-US" sz="11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 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67" name="Google Shape;767;g117ab5bd6ea_2_430"/>
                <p:cNvSpPr/>
                <p:nvPr/>
              </p:nvSpPr>
              <p:spPr>
                <a:xfrm>
                  <a:off x="972" y="384"/>
                  <a:ext cx="972" cy="67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68" name="Google Shape;768;g117ab5bd6ea_2_430"/>
              <p:cNvGrpSpPr/>
              <p:nvPr/>
            </p:nvGrpSpPr>
            <p:grpSpPr>
              <a:xfrm>
                <a:off x="1944" y="384"/>
                <a:ext cx="975" cy="800"/>
                <a:chOff x="1944" y="384"/>
                <a:chExt cx="975" cy="800"/>
              </a:xfrm>
            </p:grpSpPr>
            <p:sp>
              <p:nvSpPr>
                <p:cNvPr id="769" name="Google Shape;769;g117ab5bd6ea_2_430"/>
                <p:cNvSpPr/>
                <p:nvPr/>
              </p:nvSpPr>
              <p:spPr>
                <a:xfrm>
                  <a:off x="1993" y="512"/>
                  <a:ext cx="926" cy="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1" lang="en-US" sz="12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Node is embedded in a community that is far from the rest of the network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70" name="Google Shape;770;g117ab5bd6ea_2_430"/>
                <p:cNvSpPr/>
                <p:nvPr/>
              </p:nvSpPr>
              <p:spPr>
                <a:xfrm>
                  <a:off x="1944" y="384"/>
                  <a:ext cx="972" cy="67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71" name="Google Shape;771;g117ab5bd6ea_2_430"/>
              <p:cNvGrpSpPr/>
              <p:nvPr/>
            </p:nvGrpSpPr>
            <p:grpSpPr>
              <a:xfrm>
                <a:off x="2916" y="384"/>
                <a:ext cx="972" cy="747"/>
                <a:chOff x="2916" y="384"/>
                <a:chExt cx="972" cy="747"/>
              </a:xfrm>
            </p:grpSpPr>
            <p:sp>
              <p:nvSpPr>
                <p:cNvPr id="772" name="Google Shape;772;g117ab5bd6ea_2_430"/>
                <p:cNvSpPr/>
                <p:nvPr/>
              </p:nvSpPr>
              <p:spPr>
                <a:xfrm>
                  <a:off x="2956" y="459"/>
                  <a:ext cx="886" cy="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1" lang="en-US" sz="12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Ego's connections are redundant - communication bypasses the node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73" name="Google Shape;773;g117ab5bd6ea_2_430"/>
                <p:cNvSpPr/>
                <p:nvPr/>
              </p:nvSpPr>
              <p:spPr>
                <a:xfrm>
                  <a:off x="2916" y="384"/>
                  <a:ext cx="972" cy="67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74" name="Google Shape;774;g117ab5bd6ea_2_430"/>
              <p:cNvGrpSpPr/>
              <p:nvPr/>
            </p:nvGrpSpPr>
            <p:grpSpPr>
              <a:xfrm>
                <a:off x="0" y="1056"/>
                <a:ext cx="972" cy="785"/>
                <a:chOff x="0" y="1056"/>
                <a:chExt cx="972" cy="785"/>
              </a:xfrm>
            </p:grpSpPr>
            <p:sp>
              <p:nvSpPr>
                <p:cNvPr id="775" name="Google Shape;775;g117ab5bd6ea_2_430"/>
                <p:cNvSpPr/>
                <p:nvPr/>
              </p:nvSpPr>
              <p:spPr>
                <a:xfrm>
                  <a:off x="76" y="1169"/>
                  <a:ext cx="886" cy="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7030A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High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7030A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Closeness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76" name="Google Shape;776;g117ab5bd6ea_2_430"/>
                <p:cNvSpPr/>
                <p:nvPr/>
              </p:nvSpPr>
              <p:spPr>
                <a:xfrm>
                  <a:off x="0" y="1056"/>
                  <a:ext cx="972" cy="67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77" name="Google Shape;777;g117ab5bd6ea_2_430"/>
              <p:cNvGrpSpPr/>
              <p:nvPr/>
            </p:nvGrpSpPr>
            <p:grpSpPr>
              <a:xfrm>
                <a:off x="972" y="1056"/>
                <a:ext cx="972" cy="831"/>
                <a:chOff x="972" y="1056"/>
                <a:chExt cx="972" cy="831"/>
              </a:xfrm>
            </p:grpSpPr>
            <p:sp>
              <p:nvSpPr>
                <p:cNvPr id="778" name="Google Shape;778;g117ab5bd6ea_2_430"/>
                <p:cNvSpPr/>
                <p:nvPr/>
              </p:nvSpPr>
              <p:spPr>
                <a:xfrm>
                  <a:off x="1018" y="1215"/>
                  <a:ext cx="886" cy="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1" lang="en-US" sz="12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Key node connected to important/active alters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79" name="Google Shape;779;g117ab5bd6ea_2_430"/>
                <p:cNvSpPr/>
                <p:nvPr/>
              </p:nvSpPr>
              <p:spPr>
                <a:xfrm>
                  <a:off x="972" y="1056"/>
                  <a:ext cx="972" cy="67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80" name="Google Shape;780;g117ab5bd6ea_2_430"/>
              <p:cNvGrpSpPr/>
              <p:nvPr/>
            </p:nvGrpSpPr>
            <p:grpSpPr>
              <a:xfrm>
                <a:off x="1944" y="1056"/>
                <a:ext cx="972" cy="672"/>
                <a:chOff x="1944" y="1056"/>
                <a:chExt cx="972" cy="672"/>
              </a:xfrm>
            </p:grpSpPr>
            <p:sp>
              <p:nvSpPr>
                <p:cNvPr id="781" name="Google Shape;781;g117ab5bd6ea_2_430"/>
                <p:cNvSpPr/>
                <p:nvPr/>
              </p:nvSpPr>
              <p:spPr>
                <a:xfrm>
                  <a:off x="1987" y="1056"/>
                  <a:ext cx="886" cy="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0" i="0" lang="en-US" sz="11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 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82" name="Google Shape;782;g117ab5bd6ea_2_430"/>
                <p:cNvSpPr/>
                <p:nvPr/>
              </p:nvSpPr>
              <p:spPr>
                <a:xfrm>
                  <a:off x="1944" y="1056"/>
                  <a:ext cx="972" cy="67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83" name="Google Shape;783;g117ab5bd6ea_2_430"/>
              <p:cNvGrpSpPr/>
              <p:nvPr/>
            </p:nvGrpSpPr>
            <p:grpSpPr>
              <a:xfrm>
                <a:off x="2916" y="1056"/>
                <a:ext cx="972" cy="721"/>
                <a:chOff x="2916" y="1056"/>
                <a:chExt cx="972" cy="721"/>
              </a:xfrm>
            </p:grpSpPr>
            <p:sp>
              <p:nvSpPr>
                <p:cNvPr id="784" name="Google Shape;784;g117ab5bd6ea_2_430"/>
                <p:cNvSpPr/>
                <p:nvPr/>
              </p:nvSpPr>
              <p:spPr>
                <a:xfrm>
                  <a:off x="2956" y="1105"/>
                  <a:ext cx="886" cy="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1" lang="en-US" sz="12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Probably multiple paths in the network, ego is near many people, but so are many others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85" name="Google Shape;785;g117ab5bd6ea_2_430"/>
                <p:cNvSpPr/>
                <p:nvPr/>
              </p:nvSpPr>
              <p:spPr>
                <a:xfrm>
                  <a:off x="2916" y="1056"/>
                  <a:ext cx="972" cy="67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86" name="Google Shape;786;g117ab5bd6ea_2_430"/>
              <p:cNvGrpSpPr/>
              <p:nvPr/>
            </p:nvGrpSpPr>
            <p:grpSpPr>
              <a:xfrm>
                <a:off x="0" y="1728"/>
                <a:ext cx="972" cy="908"/>
                <a:chOff x="0" y="1728"/>
                <a:chExt cx="972" cy="908"/>
              </a:xfrm>
            </p:grpSpPr>
            <p:sp>
              <p:nvSpPr>
                <p:cNvPr id="787" name="Google Shape;787;g117ab5bd6ea_2_430"/>
                <p:cNvSpPr/>
                <p:nvPr/>
              </p:nvSpPr>
              <p:spPr>
                <a:xfrm>
                  <a:off x="66" y="1868"/>
                  <a:ext cx="886" cy="7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FF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High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FF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Betweenness</a:t>
                  </a:r>
                  <a:endParaRPr b="1" i="0" sz="1800" u="none" cap="none" strike="noStrike">
                    <a:solidFill>
                      <a:srgbClr val="FF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88" name="Google Shape;788;g117ab5bd6ea_2_430"/>
                <p:cNvSpPr/>
                <p:nvPr/>
              </p:nvSpPr>
              <p:spPr>
                <a:xfrm>
                  <a:off x="0" y="1728"/>
                  <a:ext cx="972" cy="76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89" name="Google Shape;789;g117ab5bd6ea_2_430"/>
              <p:cNvGrpSpPr/>
              <p:nvPr/>
            </p:nvGrpSpPr>
            <p:grpSpPr>
              <a:xfrm>
                <a:off x="972" y="1728"/>
                <a:ext cx="972" cy="911"/>
                <a:chOff x="972" y="1728"/>
                <a:chExt cx="972" cy="911"/>
              </a:xfrm>
            </p:grpSpPr>
            <p:sp>
              <p:nvSpPr>
                <p:cNvPr id="790" name="Google Shape;790;g117ab5bd6ea_2_430"/>
                <p:cNvSpPr/>
                <p:nvPr/>
              </p:nvSpPr>
              <p:spPr>
                <a:xfrm>
                  <a:off x="1007" y="1871"/>
                  <a:ext cx="886" cy="7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1" lang="en-US" sz="12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Ego's few ties are crucial for network flow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1" name="Google Shape;791;g117ab5bd6ea_2_430"/>
                <p:cNvSpPr/>
                <p:nvPr/>
              </p:nvSpPr>
              <p:spPr>
                <a:xfrm>
                  <a:off x="972" y="1728"/>
                  <a:ext cx="972" cy="76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92" name="Google Shape;792;g117ab5bd6ea_2_430"/>
              <p:cNvGrpSpPr/>
              <p:nvPr/>
            </p:nvGrpSpPr>
            <p:grpSpPr>
              <a:xfrm>
                <a:off x="1944" y="1728"/>
                <a:ext cx="972" cy="885"/>
                <a:chOff x="1944" y="1728"/>
                <a:chExt cx="972" cy="885"/>
              </a:xfrm>
            </p:grpSpPr>
            <p:sp>
              <p:nvSpPr>
                <p:cNvPr id="793" name="Google Shape;793;g117ab5bd6ea_2_430"/>
                <p:cNvSpPr/>
                <p:nvPr/>
              </p:nvSpPr>
              <p:spPr>
                <a:xfrm>
                  <a:off x="2002" y="1845"/>
                  <a:ext cx="886" cy="7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1" lang="en-US" sz="12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Very rare!  Ego monopolizes the ties from a small number of people to many others.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4" name="Google Shape;794;g117ab5bd6ea_2_430"/>
                <p:cNvSpPr/>
                <p:nvPr/>
              </p:nvSpPr>
              <p:spPr>
                <a:xfrm>
                  <a:off x="1944" y="1728"/>
                  <a:ext cx="972" cy="76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95" name="Google Shape;795;g117ab5bd6ea_2_430"/>
              <p:cNvGrpSpPr/>
              <p:nvPr/>
            </p:nvGrpSpPr>
            <p:grpSpPr>
              <a:xfrm>
                <a:off x="2916" y="1728"/>
                <a:ext cx="972" cy="768"/>
                <a:chOff x="2916" y="1728"/>
                <a:chExt cx="972" cy="768"/>
              </a:xfrm>
            </p:grpSpPr>
            <p:sp>
              <p:nvSpPr>
                <p:cNvPr id="796" name="Google Shape;796;g117ab5bd6ea_2_430"/>
                <p:cNvSpPr/>
                <p:nvPr/>
              </p:nvSpPr>
              <p:spPr>
                <a:xfrm>
                  <a:off x="2959" y="1728"/>
                  <a:ext cx="886" cy="7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0" i="0" lang="en-US" sz="1100" u="none" cap="none" strike="noStrike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 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97" name="Google Shape;797;g117ab5bd6ea_2_430"/>
                <p:cNvSpPr/>
                <p:nvPr/>
              </p:nvSpPr>
              <p:spPr>
                <a:xfrm>
                  <a:off x="2916" y="1728"/>
                  <a:ext cx="972" cy="76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baseline="-2500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798" name="Google Shape;798;g117ab5bd6ea_2_430"/>
            <p:cNvSpPr/>
            <p:nvPr/>
          </p:nvSpPr>
          <p:spPr>
            <a:xfrm>
              <a:off x="-3" y="-3"/>
              <a:ext cx="3894" cy="2502"/>
            </a:xfrm>
            <a:prstGeom prst="rect">
              <a:avLst/>
            </a:prstGeom>
            <a:noFill/>
            <a:ln cap="flat" cmpd="sng" w="9525">
              <a:solidFill>
                <a:srgbClr val="A0A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baseline="-2500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99" name="Google Shape;799;g117ab5bd6ea_2_430"/>
          <p:cNvSpPr/>
          <p:nvPr/>
        </p:nvSpPr>
        <p:spPr>
          <a:xfrm>
            <a:off x="4261006" y="6268222"/>
            <a:ext cx="459972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slide is modified from a slide developed by James Moody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3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5" name="Google Shape;805;p63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Assortativity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4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Social Forces</a:t>
            </a:r>
            <a:endParaRPr/>
          </a:p>
        </p:txBody>
      </p:sp>
      <p:sp>
        <p:nvSpPr>
          <p:cNvPr id="811" name="Google Shape;811;p64"/>
          <p:cNvSpPr txBox="1"/>
          <p:nvPr>
            <p:ph idx="1" type="body"/>
          </p:nvPr>
        </p:nvSpPr>
        <p:spPr>
          <a:xfrm>
            <a:off x="457200" y="1066800"/>
            <a:ext cx="85344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Social Forces</a:t>
            </a:r>
            <a:r>
              <a:rPr lang="en-US" sz="2400"/>
              <a:t> connect individuals in different ways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When individuals get connected, we observe distinguishable patterns in their connectivity networks.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Assortativity</a:t>
            </a:r>
            <a:r>
              <a:rPr lang="en-US" sz="2000"/>
              <a:t>, also known as </a:t>
            </a:r>
            <a:r>
              <a:rPr i="1" lang="en-US" sz="2000"/>
              <a:t>social similarity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networks with assortativity: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Similar nodes are connected to one another more often than dissimilar nodes.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Social networks are assortative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 high similarity between friends is observed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We observe similar behavior, interests, activities, or shared attributes such as language among friends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5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Why are connected people similar?</a:t>
            </a:r>
            <a:endParaRPr/>
          </a:p>
        </p:txBody>
      </p:sp>
      <p:sp>
        <p:nvSpPr>
          <p:cNvPr id="818" name="Google Shape;818;p65"/>
          <p:cNvSpPr txBox="1"/>
          <p:nvPr>
            <p:ph idx="1" type="body"/>
          </p:nvPr>
        </p:nvSpPr>
        <p:spPr>
          <a:xfrm>
            <a:off x="152400" y="1066800"/>
            <a:ext cx="89916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000"/>
              </a:buClr>
              <a:buSzPct val="100000"/>
              <a:buNone/>
            </a:pPr>
            <a:r>
              <a:rPr b="1" lang="en-US">
                <a:solidFill>
                  <a:srgbClr val="E20000"/>
                </a:solidFill>
              </a:rPr>
              <a:t>Influence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 process by which a user (i.e., influential) affects another user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 influenced user becomes more similar to the influential figure.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Example: </a:t>
            </a:r>
            <a:r>
              <a:rPr lang="en-US"/>
              <a:t>If most of our friends/family members switch to a cellphone company, we might switch [i.e., become influenced] too.</a:t>
            </a:r>
            <a:endParaRPr/>
          </a:p>
          <a:p>
            <a:pPr indent="-156209" lvl="1" marL="74295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birds_of_a_feather_436753.png (320×238)" id="819" name="Google Shape;81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2971800"/>
            <a:ext cx="2945546" cy="219075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5"/>
          <p:cNvSpPr/>
          <p:nvPr/>
        </p:nvSpPr>
        <p:spPr>
          <a:xfrm>
            <a:off x="152400" y="2971800"/>
            <a:ext cx="5715000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20000"/>
                </a:solidFill>
                <a:latin typeface="Open Sans"/>
                <a:ea typeface="Open Sans"/>
                <a:cs typeface="Open Sans"/>
                <a:sym typeface="Open Sans"/>
              </a:rPr>
              <a:t>Homophily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Similar individuals becoming friends due to their high similarity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Example: </a:t>
            </a:r>
            <a:r>
              <a:rPr b="0" i="0" lang="en-US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Two musicians are more likely to become friends.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1" name="Google Shape;821;p65"/>
          <p:cNvSpPr/>
          <p:nvPr/>
        </p:nvSpPr>
        <p:spPr>
          <a:xfrm>
            <a:off x="152400" y="5015805"/>
            <a:ext cx="914053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20000"/>
                </a:solidFill>
                <a:latin typeface="Open Sans"/>
                <a:ea typeface="Open Sans"/>
                <a:cs typeface="Open Sans"/>
                <a:sym typeface="Open Sans"/>
              </a:rPr>
              <a:t>Confounding</a:t>
            </a: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environment’s effect on making individuals similar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r>
              <a:rPr b="0" i="0" lang="en-US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Two individuals living in the same city are more likely to become friends than two random individuals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Influence, Homophily, and Confounding</a:t>
            </a:r>
            <a:endParaRPr/>
          </a:p>
        </p:txBody>
      </p:sp>
      <p:pic>
        <p:nvPicPr>
          <p:cNvPr id="827" name="Google Shape;82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39" y="1752600"/>
            <a:ext cx="9077861" cy="354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Social Networks: Examples</a:t>
            </a:r>
            <a:endParaRPr/>
          </a:p>
        </p:txBody>
      </p:sp>
      <p:pic>
        <p:nvPicPr>
          <p:cNvPr descr="http://www-personal.umich.edu/~mejn/networks/school.gif" id="182" name="Google Shape;18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4191000" cy="3127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/>
          <p:nvPr/>
        </p:nvSpPr>
        <p:spPr>
          <a:xfrm>
            <a:off x="228600" y="5137232"/>
            <a:ext cx="30444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 school friendship</a:t>
            </a:r>
            <a:endParaRPr b="1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ttp://www-personal.umich.edu/~mejn/networks/addhealth.gif" id="184" name="Google Shape;18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1991" y="1066800"/>
            <a:ext cx="3009786" cy="301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/>
          <p:nvPr/>
        </p:nvSpPr>
        <p:spPr>
          <a:xfrm>
            <a:off x="3657600" y="925344"/>
            <a:ext cx="25490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 school dating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revolution-computing.typepad.com/.a/6a010534b1db25970b0147e0ae51b2970b-800wi" id="186" name="Google Shape;186;p7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2893" y="4221596"/>
            <a:ext cx="4098884" cy="204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7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Source of Assortativity in Networks</a:t>
            </a:r>
            <a:endParaRPr/>
          </a:p>
        </p:txBody>
      </p:sp>
      <p:sp>
        <p:nvSpPr>
          <p:cNvPr id="833" name="Google Shape;833;p67"/>
          <p:cNvSpPr txBox="1"/>
          <p:nvPr>
            <p:ph idx="1" type="body"/>
          </p:nvPr>
        </p:nvSpPr>
        <p:spPr>
          <a:xfrm>
            <a:off x="228600" y="1219200"/>
            <a:ext cx="8610600" cy="5166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Both influence and Homophily generate similarity in social networks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34" name="Google Shape;83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2590800"/>
            <a:ext cx="4527627" cy="320351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67"/>
          <p:cNvSpPr/>
          <p:nvPr/>
        </p:nvSpPr>
        <p:spPr>
          <a:xfrm>
            <a:off x="228600" y="2796725"/>
            <a:ext cx="4572000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Influence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Makes connected nodes similar to each other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Homophily</a:t>
            </a:r>
            <a:r>
              <a:rPr b="0" i="0" lang="en-US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Selects similar nodes and links them together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8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Assortativity Example</a:t>
            </a:r>
            <a:endParaRPr/>
          </a:p>
        </p:txBody>
      </p:sp>
      <p:sp>
        <p:nvSpPr>
          <p:cNvPr id="842" name="Google Shape;842;p68"/>
          <p:cNvSpPr txBox="1"/>
          <p:nvPr>
            <p:ph idx="1" type="body"/>
          </p:nvPr>
        </p:nvSpPr>
        <p:spPr>
          <a:xfrm>
            <a:off x="685800" y="1066800"/>
            <a:ext cx="7848600" cy="5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The city's draft tobacco control strategy says more than 60% of under-16s in Plymouth smoke regularly</a:t>
            </a:r>
            <a:endParaRPr/>
          </a:p>
        </p:txBody>
      </p:sp>
      <p:pic>
        <p:nvPicPr>
          <p:cNvPr id="843" name="Google Shape;843;p68"/>
          <p:cNvPicPr preferRelativeResize="0"/>
          <p:nvPr/>
        </p:nvPicPr>
        <p:blipFill rotWithShape="1">
          <a:blip r:embed="rId3">
            <a:alphaModFix/>
          </a:blip>
          <a:srcRect b="0" l="0" r="1959" t="0"/>
          <a:stretch/>
        </p:blipFill>
        <p:spPr>
          <a:xfrm>
            <a:off x="762000" y="1990898"/>
            <a:ext cx="7620000" cy="433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9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</a:pPr>
            <a:r>
              <a:rPr lang="en-US" sz="2800"/>
              <a:t>Why?</a:t>
            </a:r>
            <a:endParaRPr/>
          </a:p>
        </p:txBody>
      </p:sp>
      <p:sp>
        <p:nvSpPr>
          <p:cNvPr id="849" name="Google Shape;849;p69"/>
          <p:cNvSpPr txBox="1"/>
          <p:nvPr>
            <p:ph idx="1" type="body"/>
          </p:nvPr>
        </p:nvSpPr>
        <p:spPr>
          <a:xfrm>
            <a:off x="457200" y="1066800"/>
            <a:ext cx="60198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Smoker friends influence their non-smoker friends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Smokers become friends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Can this explain smoking behavior?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lots of places that people can smoke</a:t>
            </a:r>
            <a:endParaRPr/>
          </a:p>
        </p:txBody>
      </p:sp>
      <p:sp>
        <p:nvSpPr>
          <p:cNvPr id="850" name="Google Shape;850;p69"/>
          <p:cNvSpPr/>
          <p:nvPr/>
        </p:nvSpPr>
        <p:spPr>
          <a:xfrm>
            <a:off x="6705600" y="1549167"/>
            <a:ext cx="18288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Influence</a:t>
            </a:r>
            <a:r>
              <a:rPr b="0" i="0" lang="en-US" sz="2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9"/>
          <p:cNvSpPr/>
          <p:nvPr/>
        </p:nvSpPr>
        <p:spPr>
          <a:xfrm>
            <a:off x="6400800" y="3429000"/>
            <a:ext cx="24384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Homophily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9"/>
          <p:cNvSpPr/>
          <p:nvPr/>
        </p:nvSpPr>
        <p:spPr>
          <a:xfrm>
            <a:off x="6400800" y="5306037"/>
            <a:ext cx="24384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923F3"/>
                </a:solidFill>
                <a:latin typeface="Open Sans"/>
                <a:ea typeface="Open Sans"/>
                <a:cs typeface="Open Sans"/>
                <a:sym typeface="Open Sans"/>
              </a:rPr>
              <a:t>Confounding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1400e8929b_0_4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58" name="Google Shape;858;g11400e8929b_0_4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Measuring Assortativity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1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Assortativity: An Example</a:t>
            </a:r>
            <a:endParaRPr/>
          </a:p>
        </p:txBody>
      </p:sp>
      <p:sp>
        <p:nvSpPr>
          <p:cNvPr id="864" name="Google Shape;864;p71"/>
          <p:cNvSpPr txBox="1"/>
          <p:nvPr>
            <p:ph idx="1" type="body"/>
          </p:nvPr>
        </p:nvSpPr>
        <p:spPr>
          <a:xfrm>
            <a:off x="-1" y="1066800"/>
            <a:ext cx="5410201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friendship network in a US high school in 1994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Colors represent races,</a:t>
            </a:r>
            <a:endParaRPr b="1">
              <a:solidFill>
                <a:srgbClr val="00B0F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</a:pPr>
            <a:r>
              <a:rPr b="1" lang="en-US">
                <a:solidFill>
                  <a:srgbClr val="FFFFFF"/>
                </a:solidFill>
                <a:highlight>
                  <a:schemeClr val="dk1"/>
                </a:highlight>
              </a:rPr>
              <a:t>White</a:t>
            </a:r>
            <a:r>
              <a:rPr lang="en-US"/>
              <a:t>: whites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–"/>
            </a:pPr>
            <a:r>
              <a:rPr b="1" lang="en-US">
                <a:solidFill>
                  <a:srgbClr val="7F7F7F"/>
                </a:solidFill>
              </a:rPr>
              <a:t>Grey</a:t>
            </a:r>
            <a:r>
              <a:rPr lang="en-US"/>
              <a:t>: blacks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5A5A5"/>
              </a:buClr>
              <a:buSzPts val="2400"/>
              <a:buChar char="–"/>
            </a:pPr>
            <a:r>
              <a:rPr b="1" lang="en-US">
                <a:solidFill>
                  <a:srgbClr val="A5A5A5"/>
                </a:solidFill>
              </a:rPr>
              <a:t>Light Grey</a:t>
            </a:r>
            <a:r>
              <a:rPr lang="en-US"/>
              <a:t>: hispanics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/>
              <a:t>Black</a:t>
            </a:r>
            <a:r>
              <a:rPr lang="en-US"/>
              <a:t>: others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High assortativity between individuals of the same race</a:t>
            </a:r>
            <a:endParaRPr/>
          </a:p>
        </p:txBody>
      </p:sp>
      <p:pic>
        <p:nvPicPr>
          <p:cNvPr id="865" name="Google Shape;86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290710" y="2071474"/>
            <a:ext cx="5548391" cy="330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2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Measuring Assortativity for </a:t>
            </a:r>
            <a:r>
              <a:rPr lang="en-US">
                <a:solidFill>
                  <a:srgbClr val="FFFF00"/>
                </a:solidFill>
              </a:rPr>
              <a:t>Nominal</a:t>
            </a:r>
            <a:r>
              <a:rPr lang="en-US"/>
              <a:t> Attributes</a:t>
            </a:r>
            <a:endParaRPr/>
          </a:p>
        </p:txBody>
      </p:sp>
      <p:sp>
        <p:nvSpPr>
          <p:cNvPr id="871" name="Google Shape;871;p72"/>
          <p:cNvSpPr txBox="1"/>
          <p:nvPr>
            <p:ph idx="1" type="body"/>
          </p:nvPr>
        </p:nvSpPr>
        <p:spPr>
          <a:xfrm>
            <a:off x="0" y="1005840"/>
            <a:ext cx="89154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Assume </a:t>
            </a:r>
            <a:r>
              <a:rPr b="1" lang="en-US"/>
              <a:t>nominal</a:t>
            </a:r>
            <a:r>
              <a:rPr lang="en-US"/>
              <a:t> attributes are assigned to nodes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Example: race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Edges between nodes of the same type can be used to measure assortativity of the network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Same type = nodes that share an attribute value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Node attributes could be nationality, race, sex, etc. 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72" name="Google Shape;87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419600"/>
            <a:ext cx="6858000" cy="1061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72"/>
          <p:cNvGrpSpPr/>
          <p:nvPr/>
        </p:nvGrpSpPr>
        <p:grpSpPr>
          <a:xfrm>
            <a:off x="1391115" y="5105400"/>
            <a:ext cx="3404591" cy="750332"/>
            <a:chOff x="1391115" y="5105400"/>
            <a:chExt cx="3404591" cy="750332"/>
          </a:xfrm>
        </p:grpSpPr>
        <p:sp>
          <p:nvSpPr>
            <p:cNvPr id="874" name="Google Shape;874;p72"/>
            <p:cNvSpPr/>
            <p:nvPr/>
          </p:nvSpPr>
          <p:spPr>
            <a:xfrm>
              <a:off x="1391115" y="5486400"/>
              <a:ext cx="3404591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4587" l="0" r="0" t="-8193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5" name="Google Shape;875;p72"/>
            <p:cNvCxnSpPr>
              <a:stCxn id="874" idx="0"/>
            </p:cNvCxnSpPr>
            <p:nvPr/>
          </p:nvCxnSpPr>
          <p:spPr>
            <a:xfrm rot="10800000">
              <a:off x="3072711" y="5105400"/>
              <a:ext cx="20700" cy="3810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876" name="Google Shape;876;p72"/>
          <p:cNvGrpSpPr/>
          <p:nvPr/>
        </p:nvGrpSpPr>
        <p:grpSpPr>
          <a:xfrm>
            <a:off x="4421933" y="5486400"/>
            <a:ext cx="4417267" cy="1055132"/>
            <a:chOff x="4421933" y="5486400"/>
            <a:chExt cx="4417267" cy="1055132"/>
          </a:xfrm>
        </p:grpSpPr>
        <p:pic>
          <p:nvPicPr>
            <p:cNvPr id="877" name="Google Shape;877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91275" y="5486400"/>
              <a:ext cx="2447925" cy="647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p72"/>
            <p:cNvSpPr/>
            <p:nvPr/>
          </p:nvSpPr>
          <p:spPr>
            <a:xfrm>
              <a:off x="4421933" y="6172200"/>
              <a:ext cx="29694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Kronecker delta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function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9" name="Google Shape;879;p72"/>
            <p:cNvCxnSpPr>
              <a:stCxn id="878" idx="0"/>
            </p:cNvCxnSpPr>
            <p:nvPr/>
          </p:nvCxnSpPr>
          <p:spPr>
            <a:xfrm flipH="1" rot="10800000">
              <a:off x="5906667" y="5833800"/>
              <a:ext cx="373800" cy="3384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3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Assortativity </a:t>
            </a:r>
            <a:r>
              <a:rPr lang="en-US">
                <a:solidFill>
                  <a:srgbClr val="FFFF00"/>
                </a:solidFill>
              </a:rPr>
              <a:t>Significance</a:t>
            </a:r>
            <a:endParaRPr/>
          </a:p>
        </p:txBody>
      </p:sp>
      <p:sp>
        <p:nvSpPr>
          <p:cNvPr id="885" name="Google Shape;885;p73"/>
          <p:cNvSpPr txBox="1"/>
          <p:nvPr>
            <p:ph idx="1" type="body"/>
          </p:nvPr>
        </p:nvSpPr>
        <p:spPr>
          <a:xfrm>
            <a:off x="0" y="1066800"/>
            <a:ext cx="8991600" cy="53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Assortativity significance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difference between </a:t>
            </a:r>
            <a:r>
              <a:rPr b="1" lang="en-US" u="sng"/>
              <a:t>measured assortativity </a:t>
            </a:r>
            <a:r>
              <a:rPr lang="en-US"/>
              <a:t>and </a:t>
            </a:r>
            <a:r>
              <a:rPr b="1" lang="en-US" u="sng"/>
              <a:t>expected assortativity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higher this difference, the more significant the assortativity observed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Example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a school, 50% of the population is </a:t>
            </a:r>
            <a:r>
              <a:rPr b="1" lang="en-US"/>
              <a:t>white</a:t>
            </a:r>
            <a:r>
              <a:rPr lang="en-US"/>
              <a:t> and the other 50% is </a:t>
            </a:r>
            <a:r>
              <a:rPr b="1" lang="en-US"/>
              <a:t>hispanic</a:t>
            </a:r>
            <a:r>
              <a:rPr lang="en-US"/>
              <a:t>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US">
                <a:solidFill>
                  <a:srgbClr val="FF0000"/>
                </a:solidFill>
              </a:rPr>
              <a:t>We expect 50% of the connections to be between members of different races</a:t>
            </a:r>
            <a:r>
              <a:rPr lang="en-US"/>
              <a:t>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If all connections are between members of different races, then we have a significant finding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4"/>
          <p:cNvSpPr txBox="1"/>
          <p:nvPr>
            <p:ph type="title"/>
          </p:nvPr>
        </p:nvSpPr>
        <p:spPr>
          <a:xfrm>
            <a:off x="0" y="0"/>
            <a:ext cx="7315200" cy="8382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None/>
            </a:pPr>
            <a:r>
              <a:rPr lang="en-US"/>
              <a:t>Assortativity </a:t>
            </a:r>
            <a:r>
              <a:rPr lang="en-US">
                <a:solidFill>
                  <a:srgbClr val="FFFF00"/>
                </a:solidFill>
              </a:rPr>
              <a:t>Significance</a:t>
            </a:r>
            <a:endParaRPr/>
          </a:p>
        </p:txBody>
      </p:sp>
      <p:pic>
        <p:nvPicPr>
          <p:cNvPr id="892" name="Google Shape;892;p74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49417" y="2514600"/>
            <a:ext cx="9070519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74"/>
          <p:cNvSpPr/>
          <p:nvPr/>
        </p:nvSpPr>
        <p:spPr>
          <a:xfrm>
            <a:off x="0" y="5257800"/>
            <a:ext cx="90430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modularity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4" name="Google Shape;894;p74"/>
          <p:cNvGrpSpPr/>
          <p:nvPr/>
        </p:nvGrpSpPr>
        <p:grpSpPr>
          <a:xfrm>
            <a:off x="1219200" y="1295400"/>
            <a:ext cx="3657600" cy="2450068"/>
            <a:chOff x="1219200" y="1295400"/>
            <a:chExt cx="3657600" cy="2450068"/>
          </a:xfrm>
        </p:grpSpPr>
        <p:sp>
          <p:nvSpPr>
            <p:cNvPr id="895" name="Google Shape;895;p74"/>
            <p:cNvSpPr/>
            <p:nvPr/>
          </p:nvSpPr>
          <p:spPr>
            <a:xfrm>
              <a:off x="1811055" y="1295400"/>
              <a:ext cx="15664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Assortativity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6" name="Google Shape;896;p74"/>
            <p:cNvCxnSpPr>
              <a:stCxn id="895" idx="2"/>
            </p:cNvCxnSpPr>
            <p:nvPr/>
          </p:nvCxnSpPr>
          <p:spPr>
            <a:xfrm flipH="1">
              <a:off x="2590682" y="1664732"/>
              <a:ext cx="3600" cy="9261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897" name="Google Shape;897;p74"/>
            <p:cNvSpPr/>
            <p:nvPr/>
          </p:nvSpPr>
          <p:spPr>
            <a:xfrm>
              <a:off x="1219200" y="2590800"/>
              <a:ext cx="3657600" cy="1154668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98" name="Google Shape;898;p74"/>
          <p:cNvGrpSpPr/>
          <p:nvPr/>
        </p:nvGrpSpPr>
        <p:grpSpPr>
          <a:xfrm>
            <a:off x="4419600" y="1295400"/>
            <a:ext cx="4700335" cy="2476500"/>
            <a:chOff x="4419600" y="1295400"/>
            <a:chExt cx="4700335" cy="2476500"/>
          </a:xfrm>
        </p:grpSpPr>
        <p:sp>
          <p:nvSpPr>
            <p:cNvPr id="899" name="Google Shape;899;p74"/>
            <p:cNvSpPr/>
            <p:nvPr/>
          </p:nvSpPr>
          <p:spPr>
            <a:xfrm>
              <a:off x="4419600" y="1295400"/>
              <a:ext cx="4572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Expected assortativity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(according to configuration model)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0" name="Google Shape;900;p74"/>
            <p:cNvCxnSpPr>
              <a:stCxn id="899" idx="2"/>
            </p:cNvCxnSpPr>
            <p:nvPr/>
          </p:nvCxnSpPr>
          <p:spPr>
            <a:xfrm>
              <a:off x="6705600" y="1941731"/>
              <a:ext cx="0" cy="6756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901" name="Google Shape;901;p74"/>
            <p:cNvSpPr/>
            <p:nvPr/>
          </p:nvSpPr>
          <p:spPr>
            <a:xfrm>
              <a:off x="5257800" y="2617232"/>
              <a:ext cx="3862135" cy="1154668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idx="1" type="body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 txBox="1"/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4400"/>
              <a:buFont typeface="Open Sans"/>
              <a:buNone/>
            </a:pPr>
            <a:r>
              <a:rPr lang="en-US"/>
              <a:t>Graph Basics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ialComputingCourse-Templat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cialComputingCourse-Templat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2013-08-25T00:17:48Z</dcterms:created>
  <dc:creator>Reza Zafarani</dc:creator>
</cp:coreProperties>
</file>